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5" r:id="rId3"/>
    <p:sldId id="276" r:id="rId4"/>
    <p:sldId id="277" r:id="rId5"/>
    <p:sldId id="286" r:id="rId6"/>
    <p:sldId id="278" r:id="rId7"/>
    <p:sldId id="279" r:id="rId8"/>
    <p:sldId id="267" r:id="rId9"/>
    <p:sldId id="287" r:id="rId10"/>
    <p:sldId id="288" r:id="rId11"/>
    <p:sldId id="290" r:id="rId12"/>
    <p:sldId id="289" r:id="rId13"/>
    <p:sldId id="280" r:id="rId14"/>
    <p:sldId id="281" r:id="rId15"/>
    <p:sldId id="282" r:id="rId16"/>
    <p:sldId id="291" r:id="rId17"/>
    <p:sldId id="292" r:id="rId18"/>
    <p:sldId id="293" r:id="rId19"/>
    <p:sldId id="284" r:id="rId20"/>
    <p:sldId id="283" r:id="rId21"/>
    <p:sldId id="285" r:id="rId22"/>
    <p:sldId id="296" r:id="rId23"/>
    <p:sldId id="294" r:id="rId24"/>
    <p:sldId id="295" r:id="rId25"/>
    <p:sldId id="272" r:id="rId26"/>
    <p:sldId id="257" r:id="rId27"/>
    <p:sldId id="259" r:id="rId28"/>
    <p:sldId id="258" r:id="rId29"/>
    <p:sldId id="261" r:id="rId30"/>
    <p:sldId id="260" r:id="rId31"/>
    <p:sldId id="262" r:id="rId32"/>
    <p:sldId id="263" r:id="rId33"/>
    <p:sldId id="264" r:id="rId34"/>
    <p:sldId id="265" r:id="rId35"/>
    <p:sldId id="266" r:id="rId36"/>
    <p:sldId id="297" r:id="rId37"/>
    <p:sldId id="298" r:id="rId38"/>
    <p:sldId id="299" r:id="rId39"/>
    <p:sldId id="300" r:id="rId40"/>
    <p:sldId id="268" r:id="rId41"/>
    <p:sldId id="269" r:id="rId42"/>
    <p:sldId id="270" r:id="rId43"/>
    <p:sldId id="271" r:id="rId4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8" d="100"/>
          <a:sy n="78" d="100"/>
        </p:scale>
        <p:origin x="78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3D29CF6-CFB4-4F57-A31A-BF8C57C6ED03}" type="datetimeFigureOut">
              <a:rPr lang="zh-TW" altLang="en-US" smtClean="0"/>
              <a:t>2019/7/19</a:t>
            </a:fld>
            <a:endParaRPr lang="zh-TW" alt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zh-TW" alt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CCF0D00-FA87-4A81-95C3-99514F884DD3}" type="slidenum">
              <a:rPr lang="zh-TW" altLang="en-US" smtClean="0"/>
              <a:t>‹#›</a:t>
            </a:fld>
            <a:endParaRPr lang="zh-TW" alt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8687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13D29CF6-CFB4-4F57-A31A-BF8C57C6ED03}" type="datetimeFigureOut">
              <a:rPr lang="zh-TW" altLang="en-US" smtClean="0"/>
              <a:t>2019/7/19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CCF0D00-FA87-4A81-95C3-99514F884DD3}" type="slidenum">
              <a:rPr lang="zh-TW" altLang="en-US" smtClean="0"/>
              <a:t>‹#›</a:t>
            </a:fld>
            <a:endParaRPr lang="zh-TW" altLang="en-US"/>
          </a:p>
        </p:txBody>
      </p:sp>
    </p:spTree>
    <p:extLst>
      <p:ext uri="{BB962C8B-B14F-4D97-AF65-F5344CB8AC3E}">
        <p14:creationId xmlns:p14="http://schemas.microsoft.com/office/powerpoint/2010/main" val="3427469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13D29CF6-CFB4-4F57-A31A-BF8C57C6ED03}" type="datetimeFigureOut">
              <a:rPr lang="zh-TW" altLang="en-US" smtClean="0"/>
              <a:t>2019/7/19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CCF0D00-FA87-4A81-95C3-99514F884DD3}" type="slidenum">
              <a:rPr lang="zh-TW" altLang="en-US" smtClean="0"/>
              <a:t>‹#›</a:t>
            </a:fld>
            <a:endParaRPr lang="zh-TW" altLang="en-US"/>
          </a:p>
        </p:txBody>
      </p:sp>
    </p:spTree>
    <p:extLst>
      <p:ext uri="{BB962C8B-B14F-4D97-AF65-F5344CB8AC3E}">
        <p14:creationId xmlns:p14="http://schemas.microsoft.com/office/powerpoint/2010/main" val="3767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13D29CF6-CFB4-4F57-A31A-BF8C57C6ED03}" type="datetimeFigureOut">
              <a:rPr lang="zh-TW" altLang="en-US" smtClean="0"/>
              <a:t>2019/7/19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CCF0D00-FA87-4A81-95C3-99514F884DD3}" type="slidenum">
              <a:rPr lang="zh-TW" altLang="en-US" smtClean="0"/>
              <a:t>‹#›</a:t>
            </a:fld>
            <a:endParaRPr lang="zh-TW" altLang="en-US"/>
          </a:p>
        </p:txBody>
      </p:sp>
    </p:spTree>
    <p:extLst>
      <p:ext uri="{BB962C8B-B14F-4D97-AF65-F5344CB8AC3E}">
        <p14:creationId xmlns:p14="http://schemas.microsoft.com/office/powerpoint/2010/main" val="3354292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13D29CF6-CFB4-4F57-A31A-BF8C57C6ED03}" type="datetimeFigureOut">
              <a:rPr lang="zh-TW" altLang="en-US" smtClean="0"/>
              <a:t>2019/7/19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CCF0D00-FA87-4A81-95C3-99514F884DD3}" type="slidenum">
              <a:rPr lang="zh-TW" altLang="en-US" smtClean="0"/>
              <a:t>‹#›</a:t>
            </a:fld>
            <a:endParaRPr lang="zh-TW" alt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820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13D29CF6-CFB4-4F57-A31A-BF8C57C6ED03}" type="datetimeFigureOut">
              <a:rPr lang="zh-TW" altLang="en-US" smtClean="0"/>
              <a:t>2019/7/19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CCF0D00-FA87-4A81-95C3-99514F884DD3}" type="slidenum">
              <a:rPr lang="zh-TW" altLang="en-US" smtClean="0"/>
              <a:t>‹#›</a:t>
            </a:fld>
            <a:endParaRPr lang="zh-TW" altLang="en-US"/>
          </a:p>
        </p:txBody>
      </p:sp>
    </p:spTree>
    <p:extLst>
      <p:ext uri="{BB962C8B-B14F-4D97-AF65-F5344CB8AC3E}">
        <p14:creationId xmlns:p14="http://schemas.microsoft.com/office/powerpoint/2010/main" val="4275978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編輯母片文字樣式</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編輯母片文字樣式</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13D29CF6-CFB4-4F57-A31A-BF8C57C6ED03}" type="datetimeFigureOut">
              <a:rPr lang="zh-TW" altLang="en-US" smtClean="0"/>
              <a:t>2019/7/19</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DCCF0D00-FA87-4A81-95C3-99514F884DD3}" type="slidenum">
              <a:rPr lang="zh-TW" altLang="en-US" smtClean="0"/>
              <a:t>‹#›</a:t>
            </a:fld>
            <a:endParaRPr lang="zh-TW" altLang="en-US"/>
          </a:p>
        </p:txBody>
      </p:sp>
    </p:spTree>
    <p:extLst>
      <p:ext uri="{BB962C8B-B14F-4D97-AF65-F5344CB8AC3E}">
        <p14:creationId xmlns:p14="http://schemas.microsoft.com/office/powerpoint/2010/main" val="2688713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13D29CF6-CFB4-4F57-A31A-BF8C57C6ED03}" type="datetimeFigureOut">
              <a:rPr lang="zh-TW" altLang="en-US" smtClean="0"/>
              <a:t>2019/7/19</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DCCF0D00-FA87-4A81-95C3-99514F884DD3}" type="slidenum">
              <a:rPr lang="zh-TW" altLang="en-US" smtClean="0"/>
              <a:t>‹#›</a:t>
            </a:fld>
            <a:endParaRPr lang="zh-TW" altLang="en-US"/>
          </a:p>
        </p:txBody>
      </p:sp>
    </p:spTree>
    <p:extLst>
      <p:ext uri="{BB962C8B-B14F-4D97-AF65-F5344CB8AC3E}">
        <p14:creationId xmlns:p14="http://schemas.microsoft.com/office/powerpoint/2010/main" val="4259652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D29CF6-CFB4-4F57-A31A-BF8C57C6ED03}" type="datetimeFigureOut">
              <a:rPr lang="zh-TW" altLang="en-US" smtClean="0"/>
              <a:t>2019/7/19</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DCCF0D00-FA87-4A81-95C3-99514F884DD3}" type="slidenum">
              <a:rPr lang="zh-TW" altLang="en-US" smtClean="0"/>
              <a:t>‹#›</a:t>
            </a:fld>
            <a:endParaRPr lang="zh-TW" altLang="en-US"/>
          </a:p>
        </p:txBody>
      </p:sp>
    </p:spTree>
    <p:extLst>
      <p:ext uri="{BB962C8B-B14F-4D97-AF65-F5344CB8AC3E}">
        <p14:creationId xmlns:p14="http://schemas.microsoft.com/office/powerpoint/2010/main" val="2477828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13D29CF6-CFB4-4F57-A31A-BF8C57C6ED03}" type="datetimeFigureOut">
              <a:rPr lang="zh-TW" altLang="en-US" smtClean="0"/>
              <a:t>2019/7/19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CCF0D00-FA87-4A81-95C3-99514F884DD3}" type="slidenum">
              <a:rPr lang="zh-TW" altLang="en-US" smtClean="0"/>
              <a:t>‹#›</a:t>
            </a:fld>
            <a:endParaRPr lang="zh-TW" altLang="en-US"/>
          </a:p>
        </p:txBody>
      </p:sp>
    </p:spTree>
    <p:extLst>
      <p:ext uri="{BB962C8B-B14F-4D97-AF65-F5344CB8AC3E}">
        <p14:creationId xmlns:p14="http://schemas.microsoft.com/office/powerpoint/2010/main" val="4162502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13D29CF6-CFB4-4F57-A31A-BF8C57C6ED03}" type="datetimeFigureOut">
              <a:rPr lang="zh-TW" altLang="en-US" smtClean="0"/>
              <a:t>2019/7/19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CCF0D00-FA87-4A81-95C3-99514F884DD3}" type="slidenum">
              <a:rPr lang="zh-TW" altLang="en-US" smtClean="0"/>
              <a:t>‹#›</a:t>
            </a:fld>
            <a:endParaRPr lang="zh-TW" altLang="en-US"/>
          </a:p>
        </p:txBody>
      </p:sp>
    </p:spTree>
    <p:extLst>
      <p:ext uri="{BB962C8B-B14F-4D97-AF65-F5344CB8AC3E}">
        <p14:creationId xmlns:p14="http://schemas.microsoft.com/office/powerpoint/2010/main" val="392932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13D29CF6-CFB4-4F57-A31A-BF8C57C6ED03}" type="datetimeFigureOut">
              <a:rPr lang="zh-TW" altLang="en-US" smtClean="0"/>
              <a:t>2019/7/19</a:t>
            </a:fld>
            <a:endParaRPr lang="zh-TW" alt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zh-TW" alt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DCCF0D00-FA87-4A81-95C3-99514F884DD3}" type="slidenum">
              <a:rPr lang="zh-TW" altLang="en-US" smtClean="0"/>
              <a:t>‹#›</a:t>
            </a:fld>
            <a:endParaRPr lang="zh-TW" altLang="en-US"/>
          </a:p>
        </p:txBody>
      </p:sp>
    </p:spTree>
    <p:extLst>
      <p:ext uri="{BB962C8B-B14F-4D97-AF65-F5344CB8AC3E}">
        <p14:creationId xmlns:p14="http://schemas.microsoft.com/office/powerpoint/2010/main" val="22677367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QYrWGTK7p4A"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south-china.com.tw/db/file/402_1000217.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a:t>汽車險</a:t>
            </a:r>
          </a:p>
        </p:txBody>
      </p:sp>
      <p:sp>
        <p:nvSpPr>
          <p:cNvPr id="3" name="副標題 2"/>
          <p:cNvSpPr>
            <a:spLocks noGrp="1"/>
          </p:cNvSpPr>
          <p:nvPr>
            <p:ph type="subTitle" idx="1"/>
          </p:nvPr>
        </p:nvSpPr>
        <p:spPr/>
        <p:txBody>
          <a:bodyPr/>
          <a:lstStyle/>
          <a:p>
            <a:r>
              <a:rPr lang="zh-TW" altLang="en-US" dirty="0" smtClean="0"/>
              <a:t>吳勝景</a:t>
            </a:r>
            <a:endParaRPr lang="en-US" altLang="zh-TW" dirty="0" smtClean="0"/>
          </a:p>
        </p:txBody>
      </p:sp>
    </p:spTree>
    <p:extLst>
      <p:ext uri="{BB962C8B-B14F-4D97-AF65-F5344CB8AC3E}">
        <p14:creationId xmlns:p14="http://schemas.microsoft.com/office/powerpoint/2010/main" val="2953122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47725" y="247650"/>
            <a:ext cx="7406640" cy="1356360"/>
          </a:xfrm>
        </p:spPr>
        <p:txBody>
          <a:bodyPr/>
          <a:lstStyle/>
          <a:p>
            <a:r>
              <a:rPr lang="zh-TW" altLang="en-US" dirty="0"/>
              <a:t>車體險免折舊附加條款</a:t>
            </a:r>
          </a:p>
        </p:txBody>
      </p:sp>
      <p:sp>
        <p:nvSpPr>
          <p:cNvPr id="3" name="內容版面配置區 2"/>
          <p:cNvSpPr>
            <a:spLocks noGrp="1"/>
          </p:cNvSpPr>
          <p:nvPr>
            <p:ph idx="1"/>
          </p:nvPr>
        </p:nvSpPr>
        <p:spPr>
          <a:xfrm>
            <a:off x="135924" y="1482725"/>
            <a:ext cx="3305775" cy="4622800"/>
          </a:xfrm>
        </p:spPr>
        <p:txBody>
          <a:bodyPr>
            <a:noAutofit/>
          </a:bodyPr>
          <a:lstStyle/>
          <a:p>
            <a:pPr>
              <a:lnSpc>
                <a:spcPct val="120000"/>
              </a:lnSpc>
            </a:pPr>
            <a:r>
              <a:rPr lang="zh-TW" altLang="en-US" sz="2400" dirty="0"/>
              <a:t>此外，車體險投保日開始，就會按月折舊，例如投保保額是</a:t>
            </a:r>
            <a:r>
              <a:rPr lang="en-US" altLang="zh-TW" sz="2400" dirty="0"/>
              <a:t>100</a:t>
            </a:r>
            <a:r>
              <a:rPr lang="zh-TW" altLang="en-US" sz="2400" dirty="0"/>
              <a:t>萬，投保後第</a:t>
            </a:r>
            <a:r>
              <a:rPr lang="en-US" altLang="zh-TW" sz="2400" dirty="0"/>
              <a:t>10</a:t>
            </a:r>
            <a:r>
              <a:rPr lang="zh-TW" altLang="en-US" sz="2400" dirty="0"/>
              <a:t>個月發生車禍，就算是全損也僅會理賠</a:t>
            </a:r>
            <a:r>
              <a:rPr lang="en-US" altLang="zh-TW" sz="2400" dirty="0"/>
              <a:t>100</a:t>
            </a:r>
            <a:r>
              <a:rPr lang="zh-TW" altLang="en-US" sz="2400" dirty="0"/>
              <a:t>萬*</a:t>
            </a:r>
            <a:r>
              <a:rPr lang="en-US" altLang="zh-TW" sz="2400" dirty="0"/>
              <a:t>77%=77</a:t>
            </a:r>
            <a:r>
              <a:rPr lang="zh-TW" altLang="en-US" sz="2400" dirty="0" smtClean="0"/>
              <a:t>萬</a:t>
            </a:r>
            <a:endParaRPr lang="en-US" altLang="zh-TW" sz="2400" dirty="0" smtClean="0"/>
          </a:p>
          <a:p>
            <a:pPr>
              <a:lnSpc>
                <a:spcPct val="120000"/>
              </a:lnSpc>
            </a:pPr>
            <a:r>
              <a:rPr lang="zh-TW" altLang="en-US" sz="2400" dirty="0"/>
              <a:t>若投保了</a:t>
            </a:r>
            <a:r>
              <a:rPr lang="zh-TW" altLang="en-US" sz="2400" dirty="0">
                <a:solidFill>
                  <a:srgbClr val="FF0000"/>
                </a:solidFill>
              </a:rPr>
              <a:t>免折舊附加條款</a:t>
            </a:r>
            <a:r>
              <a:rPr lang="zh-TW" altLang="en-US" sz="2400" dirty="0"/>
              <a:t>，則依然理賠原保額</a:t>
            </a:r>
            <a:r>
              <a:rPr lang="en-US" altLang="zh-TW" sz="2400" dirty="0"/>
              <a:t>100</a:t>
            </a:r>
            <a:r>
              <a:rPr lang="zh-TW" altLang="en-US" sz="2400" dirty="0"/>
              <a:t>萬再扣除自付額</a:t>
            </a:r>
            <a:r>
              <a:rPr lang="en-US" altLang="zh-TW" sz="2400" dirty="0"/>
              <a:t>10%</a:t>
            </a:r>
            <a:r>
              <a:rPr lang="zh-TW" altLang="en-US" sz="2400" dirty="0"/>
              <a:t>給付。</a:t>
            </a:r>
          </a:p>
        </p:txBody>
      </p:sp>
      <p:pic>
        <p:nvPicPr>
          <p:cNvPr id="7170" name="Picture 2" descr="https://ibw.bwnet.com.tw/image/pool/2015/12/500eaba53b6bced8529415d7c7dffaf7_620.jpg?20190715w56456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1699" y="1414464"/>
            <a:ext cx="5140325" cy="5106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9402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車體險免追償附加條款</a:t>
            </a:r>
          </a:p>
        </p:txBody>
      </p:sp>
      <p:sp>
        <p:nvSpPr>
          <p:cNvPr id="3" name="內容版面配置區 2"/>
          <p:cNvSpPr>
            <a:spLocks noGrp="1"/>
          </p:cNvSpPr>
          <p:nvPr>
            <p:ph idx="1"/>
          </p:nvPr>
        </p:nvSpPr>
        <p:spPr/>
        <p:txBody>
          <a:bodyPr>
            <a:normAutofit/>
          </a:bodyPr>
          <a:lstStyle/>
          <a:p>
            <a:r>
              <a:rPr lang="zh-TW" altLang="en-US" sz="2400" dirty="0"/>
              <a:t>車體險被保障的駕駛對象包含了被保險人本人、配偶、同居家屬、四等血親及三等姻親、僱佣的駕駛人及所屬之業務使用人</a:t>
            </a:r>
            <a:r>
              <a:rPr lang="zh-TW" altLang="en-US" sz="2400" dirty="0" smtClean="0"/>
              <a:t>。</a:t>
            </a:r>
            <a:endParaRPr lang="en-US" altLang="zh-TW" sz="2400" dirty="0" smtClean="0"/>
          </a:p>
          <a:p>
            <a:r>
              <a:rPr lang="zh-TW" altLang="en-US" sz="2400" dirty="0" smtClean="0"/>
              <a:t>因此</a:t>
            </a:r>
            <a:r>
              <a:rPr lang="zh-TW" altLang="en-US" sz="2400" dirty="0"/>
              <a:t>，若是其餘的人駕駛該車輛造成損毀，那麼保險公司賠付給被保險人後，就會向該駕駛人追償</a:t>
            </a:r>
            <a:r>
              <a:rPr lang="zh-TW" altLang="en-US" sz="2400" dirty="0" smtClean="0"/>
              <a:t>。</a:t>
            </a:r>
            <a:endParaRPr lang="en-US" altLang="zh-TW" sz="2400" dirty="0" smtClean="0"/>
          </a:p>
          <a:p>
            <a:r>
              <a:rPr lang="zh-TW" altLang="en-US" sz="2400" b="1" dirty="0" smtClean="0"/>
              <a:t>若</a:t>
            </a:r>
            <a:r>
              <a:rPr lang="zh-TW" altLang="en-US" sz="2400" b="1" dirty="0"/>
              <a:t>常常借車給朋友開，擔心朋友被保險公司追償，才需要投保，反之則不需要投保這一項。</a:t>
            </a:r>
            <a:endParaRPr lang="zh-TW" altLang="en-US" sz="2400" dirty="0"/>
          </a:p>
        </p:txBody>
      </p:sp>
    </p:spTree>
    <p:extLst>
      <p:ext uri="{BB962C8B-B14F-4D97-AF65-F5344CB8AC3E}">
        <p14:creationId xmlns:p14="http://schemas.microsoft.com/office/powerpoint/2010/main" val="114023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竊盜險</a:t>
            </a:r>
          </a:p>
        </p:txBody>
      </p:sp>
      <p:sp>
        <p:nvSpPr>
          <p:cNvPr id="3" name="內容版面配置區 2"/>
          <p:cNvSpPr>
            <a:spLocks noGrp="1"/>
          </p:cNvSpPr>
          <p:nvPr>
            <p:ph idx="1"/>
          </p:nvPr>
        </p:nvSpPr>
        <p:spPr/>
        <p:txBody>
          <a:bodyPr>
            <a:normAutofit/>
          </a:bodyPr>
          <a:lstStyle/>
          <a:p>
            <a:r>
              <a:rPr lang="zh-TW" altLang="en-US" sz="2400" dirty="0"/>
              <a:t>竊盜險用途應不用解釋，自付額分為</a:t>
            </a:r>
            <a:r>
              <a:rPr lang="en-US" altLang="zh-TW" sz="2400" dirty="0"/>
              <a:t>10%</a:t>
            </a:r>
            <a:r>
              <a:rPr lang="zh-TW" altLang="en-US" sz="2400" dirty="0"/>
              <a:t>或</a:t>
            </a:r>
            <a:r>
              <a:rPr lang="en-US" altLang="zh-TW" sz="2400" dirty="0"/>
              <a:t>20%</a:t>
            </a:r>
            <a:r>
              <a:rPr lang="zh-TW" altLang="en-US" sz="2400" dirty="0"/>
              <a:t>，自付額高，保費就會便宜。另外要特別注意一點，竊盜險的保險對象是汽車主體，不包含零件。因此零件失竊是不予理賠的</a:t>
            </a:r>
            <a:r>
              <a:rPr lang="zh-TW" altLang="en-US" sz="2400" dirty="0" smtClean="0"/>
              <a:t>。</a:t>
            </a:r>
            <a:endParaRPr lang="en-US" altLang="zh-TW" sz="2400" dirty="0" smtClean="0"/>
          </a:p>
          <a:p>
            <a:r>
              <a:rPr lang="zh-TW" altLang="en-US" sz="2400" dirty="0" smtClean="0"/>
              <a:t>此外</a:t>
            </a:r>
            <a:r>
              <a:rPr lang="zh-TW" altLang="en-US" sz="2400" dirty="0"/>
              <a:t>竊盜險跟車體險一樣都會按照車輛出廠年份折舊，因此開個幾年之後就沒有投保的意義存在。</a:t>
            </a:r>
          </a:p>
        </p:txBody>
      </p:sp>
    </p:spTree>
    <p:extLst>
      <p:ext uri="{BB962C8B-B14F-4D97-AF65-F5344CB8AC3E}">
        <p14:creationId xmlns:p14="http://schemas.microsoft.com/office/powerpoint/2010/main" val="3392602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57251" y="304800"/>
            <a:ext cx="7406640" cy="1356360"/>
          </a:xfrm>
        </p:spPr>
        <p:txBody>
          <a:bodyPr/>
          <a:lstStyle/>
          <a:p>
            <a:r>
              <a:rPr lang="zh-TW" altLang="en-US" dirty="0"/>
              <a:t>第三責任險分成三</a:t>
            </a:r>
            <a:r>
              <a:rPr lang="zh-TW" altLang="en-US" dirty="0" smtClean="0"/>
              <a:t>類</a:t>
            </a:r>
            <a:endParaRPr lang="zh-TW" altLang="en-US" dirty="0"/>
          </a:p>
        </p:txBody>
      </p:sp>
      <p:sp>
        <p:nvSpPr>
          <p:cNvPr id="3" name="內容版面配置區 2"/>
          <p:cNvSpPr>
            <a:spLocks noGrp="1"/>
          </p:cNvSpPr>
          <p:nvPr>
            <p:ph idx="1"/>
          </p:nvPr>
        </p:nvSpPr>
        <p:spPr>
          <a:xfrm>
            <a:off x="859238" y="1419225"/>
            <a:ext cx="7404653" cy="4038600"/>
          </a:xfrm>
        </p:spPr>
        <p:txBody>
          <a:bodyPr>
            <a:noAutofit/>
          </a:bodyPr>
          <a:lstStyle/>
          <a:p>
            <a:r>
              <a:rPr lang="zh-TW" altLang="en-US" sz="2200" dirty="0"/>
              <a:t>第三人責任險是彌補強制險的不足或是強制險未納入的內容</a:t>
            </a:r>
            <a:endParaRPr lang="en-US" altLang="zh-TW" sz="2200" dirty="0" smtClean="0">
              <a:latin typeface="+mn-ea"/>
            </a:endParaRPr>
          </a:p>
          <a:p>
            <a:r>
              <a:rPr lang="zh-TW" altLang="en-US" sz="2200" dirty="0">
                <a:latin typeface="+mn-ea"/>
              </a:rPr>
              <a:t>包括</a:t>
            </a:r>
            <a:r>
              <a:rPr lang="zh-TW" altLang="en-US" sz="2200" dirty="0" smtClean="0">
                <a:latin typeface="+mn-ea"/>
              </a:rPr>
              <a:t>「</a:t>
            </a:r>
            <a:r>
              <a:rPr lang="zh-TW" altLang="en-US" sz="2200" dirty="0">
                <a:latin typeface="+mn-ea"/>
              </a:rPr>
              <a:t>體傷</a:t>
            </a:r>
            <a:r>
              <a:rPr lang="zh-TW" altLang="en-US" sz="2200" dirty="0" smtClean="0">
                <a:latin typeface="+mn-ea"/>
              </a:rPr>
              <a:t>」</a:t>
            </a:r>
            <a:r>
              <a:rPr lang="zh-TW" altLang="en-US" sz="2200" dirty="0">
                <a:latin typeface="+mn-ea"/>
              </a:rPr>
              <a:t>、「事故總傷害」、「財物損害</a:t>
            </a:r>
            <a:r>
              <a:rPr lang="zh-TW" altLang="en-US" sz="2200" dirty="0" smtClean="0">
                <a:latin typeface="+mn-ea"/>
              </a:rPr>
              <a:t>」</a:t>
            </a:r>
            <a:endParaRPr lang="en-US" altLang="zh-TW" sz="2200" dirty="0" smtClean="0">
              <a:latin typeface="+mn-ea"/>
            </a:endParaRPr>
          </a:p>
          <a:p>
            <a:r>
              <a:rPr lang="zh-TW" altLang="en-US" sz="2200" dirty="0" smtClean="0">
                <a:latin typeface="+mn-ea"/>
              </a:rPr>
              <a:t>體傷就是指，當駕駛人對於</a:t>
            </a:r>
            <a:r>
              <a:rPr lang="zh-TW" altLang="en-US" sz="2200" dirty="0" smtClean="0">
                <a:solidFill>
                  <a:srgbClr val="FF0000"/>
                </a:solidFill>
                <a:latin typeface="+mn-ea"/>
              </a:rPr>
              <a:t>第三方</a:t>
            </a:r>
            <a:r>
              <a:rPr lang="zh-TW" altLang="en-US" sz="2200" dirty="0" smtClean="0">
                <a:latin typeface="+mn-ea"/>
              </a:rPr>
              <a:t>造成</a:t>
            </a:r>
            <a:r>
              <a:rPr lang="zh-TW" altLang="en-US" sz="2200" dirty="0" smtClean="0">
                <a:solidFill>
                  <a:srgbClr val="FF0000"/>
                </a:solidFill>
                <a:latin typeface="+mn-ea"/>
              </a:rPr>
              <a:t>身體損害</a:t>
            </a:r>
            <a:r>
              <a:rPr lang="zh-TW" altLang="en-US" sz="2200" dirty="0" smtClean="0">
                <a:latin typeface="+mn-ea"/>
              </a:rPr>
              <a:t>，且依法有理賠之責任時可以啟動</a:t>
            </a:r>
          </a:p>
          <a:p>
            <a:r>
              <a:rPr lang="zh-TW" altLang="en-US" sz="2200" dirty="0">
                <a:latin typeface="+mn-ea"/>
              </a:rPr>
              <a:t>事故總傷害指的是如果有</a:t>
            </a:r>
            <a:r>
              <a:rPr lang="zh-TW" altLang="en-US" sz="2200" dirty="0">
                <a:solidFill>
                  <a:srgbClr val="FF0000"/>
                </a:solidFill>
                <a:latin typeface="+mn-ea"/>
              </a:rPr>
              <a:t>複數受害者</a:t>
            </a:r>
            <a:r>
              <a:rPr lang="zh-TW" altLang="en-US" sz="2200" dirty="0">
                <a:latin typeface="+mn-ea"/>
              </a:rPr>
              <a:t>時，總共累積可給付的總額</a:t>
            </a:r>
            <a:endParaRPr lang="en-US" altLang="zh-TW" sz="2200" dirty="0" smtClean="0">
              <a:latin typeface="+mn-ea"/>
            </a:endParaRPr>
          </a:p>
          <a:p>
            <a:r>
              <a:rPr lang="zh-TW" altLang="en-US" sz="2200" dirty="0" smtClean="0">
                <a:latin typeface="+mn-ea"/>
              </a:rPr>
              <a:t>財</a:t>
            </a:r>
            <a:r>
              <a:rPr lang="zh-TW" altLang="en-US" sz="2200" dirty="0">
                <a:latin typeface="+mn-ea"/>
              </a:rPr>
              <a:t>損則是指，當駕駛人對於</a:t>
            </a:r>
            <a:r>
              <a:rPr lang="zh-TW" altLang="en-US" sz="2200" dirty="0">
                <a:solidFill>
                  <a:srgbClr val="FF0000"/>
                </a:solidFill>
                <a:latin typeface="+mn-ea"/>
              </a:rPr>
              <a:t>第三方</a:t>
            </a:r>
            <a:r>
              <a:rPr lang="zh-TW" altLang="en-US" sz="2200" dirty="0">
                <a:latin typeface="+mn-ea"/>
              </a:rPr>
              <a:t>造成</a:t>
            </a:r>
            <a:r>
              <a:rPr lang="zh-TW" altLang="en-US" sz="2200" dirty="0">
                <a:solidFill>
                  <a:srgbClr val="FF0000"/>
                </a:solidFill>
                <a:latin typeface="+mn-ea"/>
              </a:rPr>
              <a:t>財物損害</a:t>
            </a:r>
            <a:r>
              <a:rPr lang="zh-TW" altLang="en-US" sz="2200" dirty="0">
                <a:latin typeface="+mn-ea"/>
              </a:rPr>
              <a:t>，且依法有理賠之責任時可以啟動</a:t>
            </a:r>
          </a:p>
          <a:p>
            <a:r>
              <a:rPr lang="zh-TW" altLang="en-US" sz="2200" dirty="0" smtClean="0">
                <a:latin typeface="+mn-ea"/>
              </a:rPr>
              <a:t>當</a:t>
            </a:r>
            <a:r>
              <a:rPr lang="zh-TW" altLang="en-US" sz="2200" dirty="0">
                <a:latin typeface="+mn-ea"/>
              </a:rPr>
              <a:t>發生事故時，自己這方對另一方有理賠責任時就可以使用</a:t>
            </a:r>
          </a:p>
          <a:p>
            <a:r>
              <a:rPr lang="zh-TW" altLang="en-US" sz="2200" dirty="0">
                <a:latin typeface="+mn-ea"/>
              </a:rPr>
              <a:t>而所謂的責任，通常會以警方的肇事判定來決定責任多寡</a:t>
            </a:r>
          </a:p>
          <a:p>
            <a:r>
              <a:rPr lang="zh-TW" altLang="en-US" sz="2200" dirty="0">
                <a:latin typeface="+mn-ea"/>
              </a:rPr>
              <a:t>若有疑慮可以在往下申請事故鑑定詳細判斷責任歸屬或是提告讓法院</a:t>
            </a:r>
            <a:r>
              <a:rPr lang="zh-TW" altLang="en-US" sz="2200" dirty="0" smtClean="0">
                <a:latin typeface="+mn-ea"/>
              </a:rPr>
              <a:t>定奪</a:t>
            </a:r>
            <a:endParaRPr lang="zh-TW" altLang="en-US" sz="2200" dirty="0">
              <a:latin typeface="+mn-ea"/>
            </a:endParaRPr>
          </a:p>
        </p:txBody>
      </p:sp>
    </p:spTree>
    <p:extLst>
      <p:ext uri="{BB962C8B-B14F-4D97-AF65-F5344CB8AC3E}">
        <p14:creationId xmlns:p14="http://schemas.microsoft.com/office/powerpoint/2010/main" val="2531203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57250" y="609600"/>
            <a:ext cx="7406640" cy="897924"/>
          </a:xfrm>
        </p:spPr>
        <p:txBody>
          <a:bodyPr/>
          <a:lstStyle/>
          <a:p>
            <a:r>
              <a:rPr lang="zh-TW" altLang="en-US" dirty="0"/>
              <a:t>體</a:t>
            </a:r>
            <a:r>
              <a:rPr lang="zh-TW" altLang="en-US" dirty="0" smtClean="0"/>
              <a:t>傷</a:t>
            </a:r>
            <a:endParaRPr lang="zh-TW" altLang="en-US" dirty="0"/>
          </a:p>
        </p:txBody>
      </p:sp>
      <p:sp>
        <p:nvSpPr>
          <p:cNvPr id="3" name="內容版面配置區 2"/>
          <p:cNvSpPr>
            <a:spLocks noGrp="1"/>
          </p:cNvSpPr>
          <p:nvPr>
            <p:ph idx="1"/>
          </p:nvPr>
        </p:nvSpPr>
        <p:spPr>
          <a:xfrm>
            <a:off x="659542" y="1507524"/>
            <a:ext cx="8051972" cy="4038600"/>
          </a:xfrm>
        </p:spPr>
        <p:txBody>
          <a:bodyPr>
            <a:noAutofit/>
          </a:bodyPr>
          <a:lstStyle/>
          <a:p>
            <a:pPr>
              <a:lnSpc>
                <a:spcPct val="120000"/>
              </a:lnSpc>
            </a:pPr>
            <a:r>
              <a:rPr lang="zh-TW" altLang="en-US" dirty="0" smtClean="0"/>
              <a:t>主要</a:t>
            </a:r>
            <a:r>
              <a:rPr lang="zh-TW" altLang="en-US" dirty="0"/>
              <a:t>用於理賠對於第三人身體受傷後的醫療費用，或是身故的費用。</a:t>
            </a:r>
          </a:p>
          <a:p>
            <a:pPr>
              <a:lnSpc>
                <a:spcPct val="120000"/>
              </a:lnSpc>
            </a:pPr>
            <a:r>
              <a:rPr lang="zh-TW" altLang="en-US" dirty="0"/>
              <a:t>這主要是去彌補強制險的理賠不足之處（強制險有２</a:t>
            </a:r>
            <a:r>
              <a:rPr lang="zh-TW" altLang="en-US" dirty="0"/>
              <a:t>０萬傷害</a:t>
            </a:r>
            <a:r>
              <a:rPr lang="zh-TW" altLang="en-US" dirty="0"/>
              <a:t>、２００萬身故）</a:t>
            </a:r>
          </a:p>
          <a:p>
            <a:pPr>
              <a:lnSpc>
                <a:spcPct val="120000"/>
              </a:lnSpc>
            </a:pPr>
            <a:r>
              <a:rPr lang="zh-TW" altLang="en-US" dirty="0"/>
              <a:t>醫療費用包含了約八項</a:t>
            </a:r>
          </a:p>
          <a:p>
            <a:pPr>
              <a:lnSpc>
                <a:spcPct val="120000"/>
              </a:lnSpc>
            </a:pPr>
            <a:r>
              <a:rPr lang="zh-TW" altLang="en-US" b="1" dirty="0"/>
              <a:t>急救或救護費用、醫療費用、就醫交通費用、看護費用</a:t>
            </a:r>
            <a:r>
              <a:rPr lang="en-US" altLang="zh-TW" b="1" dirty="0"/>
              <a:t>(</a:t>
            </a:r>
            <a:r>
              <a:rPr lang="zh-TW" altLang="en-US" b="1" dirty="0"/>
              <a:t>需醫生確認有其必要</a:t>
            </a:r>
            <a:r>
              <a:rPr lang="en-US" altLang="zh-TW" b="1" dirty="0"/>
              <a:t>)</a:t>
            </a:r>
            <a:r>
              <a:rPr lang="zh-TW" altLang="en-US" b="1" dirty="0"/>
              <a:t>、診斷書、喪葬費用、自療費用、其他</a:t>
            </a:r>
            <a:endParaRPr lang="zh-TW" altLang="en-US" dirty="0"/>
          </a:p>
          <a:p>
            <a:pPr>
              <a:lnSpc>
                <a:spcPct val="120000"/>
              </a:lnSpc>
            </a:pPr>
            <a:r>
              <a:rPr lang="zh-TW" altLang="en-US" dirty="0"/>
              <a:t>就醫的場所包含了診所、醫院、中醫診所等有健保的醫療場所才算</a:t>
            </a:r>
          </a:p>
          <a:p>
            <a:pPr>
              <a:lnSpc>
                <a:spcPct val="120000"/>
              </a:lnSpc>
            </a:pPr>
            <a:r>
              <a:rPr lang="zh-TW" altLang="en-US" dirty="0"/>
              <a:t>而一般的鐵打館、國術館則必須先詢問保險公司的意願再前往，否則原則上是沒辦法理賠的喔</a:t>
            </a:r>
          </a:p>
          <a:p>
            <a:pPr>
              <a:lnSpc>
                <a:spcPct val="120000"/>
              </a:lnSpc>
            </a:pPr>
            <a:r>
              <a:rPr lang="zh-TW" altLang="en-US" dirty="0"/>
              <a:t>另外，像是有些人會去藥局自己買藥之類的，這些也是要經過主治醫師簽證才能理賠的喔</a:t>
            </a:r>
          </a:p>
          <a:p>
            <a:endParaRPr lang="zh-TW" altLang="en-US" dirty="0"/>
          </a:p>
        </p:txBody>
      </p:sp>
    </p:spTree>
    <p:extLst>
      <p:ext uri="{BB962C8B-B14F-4D97-AF65-F5344CB8AC3E}">
        <p14:creationId xmlns:p14="http://schemas.microsoft.com/office/powerpoint/2010/main" val="7240389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財損</a:t>
            </a:r>
          </a:p>
        </p:txBody>
      </p:sp>
      <p:sp>
        <p:nvSpPr>
          <p:cNvPr id="3" name="內容版面配置區 2"/>
          <p:cNvSpPr>
            <a:spLocks noGrp="1"/>
          </p:cNvSpPr>
          <p:nvPr>
            <p:ph idx="1"/>
          </p:nvPr>
        </p:nvSpPr>
        <p:spPr/>
        <p:txBody>
          <a:bodyPr>
            <a:normAutofit/>
          </a:bodyPr>
          <a:lstStyle/>
          <a:p>
            <a:r>
              <a:rPr lang="zh-TW" altLang="en-US" sz="2400" dirty="0"/>
              <a:t>主要用於事故後，對於第三人的財務造成損害，而有理賠責任時可以使用</a:t>
            </a:r>
          </a:p>
          <a:p>
            <a:r>
              <a:rPr lang="zh-TW" altLang="en-US" sz="2400" dirty="0"/>
              <a:t>強制險並沒有理賠財物損害，所以若沒有投保財損，發生事故後若有財務賠償責任就必須自行負擔囉</a:t>
            </a:r>
          </a:p>
          <a:p>
            <a:r>
              <a:rPr lang="zh-TW" altLang="en-US" sz="2400" dirty="0"/>
              <a:t>財損的項目主要有四項</a:t>
            </a:r>
          </a:p>
          <a:p>
            <a:r>
              <a:rPr lang="zh-TW" altLang="en-US" sz="2400" b="1" dirty="0"/>
              <a:t>運費</a:t>
            </a:r>
            <a:r>
              <a:rPr lang="en-US" altLang="zh-TW" sz="2400" b="1" dirty="0"/>
              <a:t>(</a:t>
            </a:r>
            <a:r>
              <a:rPr lang="zh-TW" altLang="en-US" sz="2400" b="1" dirty="0"/>
              <a:t>搬運對方財物損害所需要的費用</a:t>
            </a:r>
            <a:r>
              <a:rPr lang="en-US" altLang="zh-TW" sz="2400" b="1" dirty="0"/>
              <a:t>)</a:t>
            </a:r>
            <a:endParaRPr lang="zh-TW" altLang="en-US" sz="2400" dirty="0"/>
          </a:p>
          <a:p>
            <a:r>
              <a:rPr lang="zh-TW" altLang="en-US" sz="2400" b="1" dirty="0"/>
              <a:t>修復費用</a:t>
            </a:r>
            <a:r>
              <a:rPr lang="en-US" altLang="zh-TW" sz="2400" b="1" dirty="0"/>
              <a:t>(</a:t>
            </a:r>
            <a:r>
              <a:rPr lang="zh-TW" altLang="en-US" sz="2400" b="1" dirty="0"/>
              <a:t>對方財務損害恢復至原狀</a:t>
            </a:r>
            <a:r>
              <a:rPr lang="en-US" altLang="zh-TW" sz="2400" b="1" dirty="0"/>
              <a:t>)</a:t>
            </a:r>
            <a:endParaRPr lang="zh-TW" altLang="en-US" sz="2400" dirty="0"/>
          </a:p>
          <a:p>
            <a:r>
              <a:rPr lang="zh-TW" altLang="en-US" sz="2400" b="1" dirty="0"/>
              <a:t>補償費用</a:t>
            </a:r>
            <a:r>
              <a:rPr lang="en-US" altLang="zh-TW" sz="2400" b="1" dirty="0"/>
              <a:t>(</a:t>
            </a:r>
            <a:r>
              <a:rPr lang="zh-TW" altLang="en-US" sz="2400" b="1" dirty="0"/>
              <a:t>對方財務無法復原，得</a:t>
            </a:r>
            <a:r>
              <a:rPr lang="en-US" altLang="zh-TW" sz="2400" b="1" dirty="0"/>
              <a:t>"</a:t>
            </a:r>
            <a:r>
              <a:rPr lang="zh-TW" altLang="en-US" sz="2400" b="1" dirty="0"/>
              <a:t>協議</a:t>
            </a:r>
            <a:r>
              <a:rPr lang="en-US" altLang="zh-TW" sz="2400" b="1" dirty="0"/>
              <a:t>"</a:t>
            </a:r>
            <a:r>
              <a:rPr lang="zh-TW" altLang="en-US" sz="2400" b="1" dirty="0"/>
              <a:t>理賠金額</a:t>
            </a:r>
            <a:r>
              <a:rPr lang="en-US" altLang="zh-TW" sz="2400" b="1" dirty="0"/>
              <a:t>)</a:t>
            </a:r>
            <a:endParaRPr lang="zh-TW" altLang="en-US" sz="2400" dirty="0"/>
          </a:p>
          <a:p>
            <a:r>
              <a:rPr lang="zh-TW" altLang="en-US" sz="2400" b="1" dirty="0"/>
              <a:t>其他</a:t>
            </a:r>
            <a:r>
              <a:rPr lang="en-US" altLang="zh-TW" sz="2400" b="1" dirty="0"/>
              <a:t>(</a:t>
            </a:r>
            <a:r>
              <a:rPr lang="zh-TW" altLang="en-US" sz="2400" b="1" dirty="0"/>
              <a:t>依法可請求的部分</a:t>
            </a:r>
            <a:r>
              <a:rPr lang="en-US" altLang="zh-TW" sz="2400" b="1" dirty="0"/>
              <a:t>)</a:t>
            </a:r>
            <a:endParaRPr lang="zh-TW" altLang="en-US" sz="2400" dirty="0"/>
          </a:p>
          <a:p>
            <a:endParaRPr lang="zh-TW" altLang="en-US" sz="2400" dirty="0"/>
          </a:p>
        </p:txBody>
      </p:sp>
    </p:spTree>
    <p:extLst>
      <p:ext uri="{BB962C8B-B14F-4D97-AF65-F5344CB8AC3E}">
        <p14:creationId xmlns:p14="http://schemas.microsoft.com/office/powerpoint/2010/main" val="4710833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第三人責任險殘廢增額附加條款</a:t>
            </a:r>
            <a:endParaRPr lang="zh-TW" altLang="en-US" dirty="0"/>
          </a:p>
        </p:txBody>
      </p:sp>
      <p:sp>
        <p:nvSpPr>
          <p:cNvPr id="3" name="內容版面配置區 2"/>
          <p:cNvSpPr>
            <a:spLocks noGrp="1"/>
          </p:cNvSpPr>
          <p:nvPr>
            <p:ph idx="1"/>
          </p:nvPr>
        </p:nvSpPr>
        <p:spPr/>
        <p:txBody>
          <a:bodyPr>
            <a:normAutofit/>
          </a:bodyPr>
          <a:lstStyle/>
          <a:p>
            <a:r>
              <a:rPr lang="zh-TW" altLang="en-US" sz="2400" dirty="0"/>
              <a:t>這是針對他人的殘廢保障，因為殘廢的判賠金遠比死亡還要驚人，例如這段新聞：</a:t>
            </a:r>
            <a:r>
              <a:rPr lang="zh-TW" altLang="en-US" sz="2400" dirty="0">
                <a:hlinkClick r:id="rId2"/>
              </a:rPr>
              <a:t>天價！車禍撞癱騎士 法院判賠</a:t>
            </a:r>
            <a:r>
              <a:rPr lang="en-US" altLang="zh-TW" sz="2400" dirty="0">
                <a:hlinkClick r:id="rId2"/>
              </a:rPr>
              <a:t>3134</a:t>
            </a:r>
            <a:r>
              <a:rPr lang="zh-TW" altLang="en-US" sz="2400" dirty="0">
                <a:hlinkClick r:id="rId2"/>
              </a:rPr>
              <a:t>萬</a:t>
            </a:r>
            <a:r>
              <a:rPr lang="zh-TW" altLang="en-US" sz="2400" dirty="0"/>
              <a:t>。所以「殘廢增額」就是當對方殘廢時，會加倍理賠</a:t>
            </a:r>
            <a:r>
              <a:rPr lang="zh-TW" altLang="en-US" sz="2400" dirty="0" smtClean="0"/>
              <a:t>。</a:t>
            </a:r>
            <a:endParaRPr lang="en-US" altLang="zh-TW" sz="2400" dirty="0" smtClean="0"/>
          </a:p>
          <a:p>
            <a:r>
              <a:rPr lang="zh-TW" altLang="en-US" sz="2400" dirty="0" smtClean="0"/>
              <a:t>通常</a:t>
            </a:r>
            <a:r>
              <a:rPr lang="zh-TW" altLang="en-US" sz="2400" dirty="0"/>
              <a:t>「殘廢增額」投保到上千萬，保費僅幾百元而已，也是建議要投保的險種。</a:t>
            </a:r>
          </a:p>
        </p:txBody>
      </p:sp>
    </p:spTree>
    <p:extLst>
      <p:ext uri="{BB962C8B-B14F-4D97-AF65-F5344CB8AC3E}">
        <p14:creationId xmlns:p14="http://schemas.microsoft.com/office/powerpoint/2010/main" val="2627975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第三人責任險乘客體傷責任附加條款</a:t>
            </a:r>
            <a:endParaRPr lang="zh-TW" altLang="en-US" dirty="0"/>
          </a:p>
        </p:txBody>
      </p:sp>
      <p:sp>
        <p:nvSpPr>
          <p:cNvPr id="3" name="內容版面配置區 2"/>
          <p:cNvSpPr>
            <a:spLocks noGrp="1"/>
          </p:cNvSpPr>
          <p:nvPr>
            <p:ph idx="1"/>
          </p:nvPr>
        </p:nvSpPr>
        <p:spPr/>
        <p:txBody>
          <a:bodyPr>
            <a:normAutofit/>
          </a:bodyPr>
          <a:lstStyle/>
          <a:p>
            <a:r>
              <a:rPr lang="zh-TW" altLang="en-US" sz="2400" dirty="0"/>
              <a:t>乘客險為車內乘客因駕駛人的過失造成傷害時，向駕駛人求償而理賠，但若乘客是家屬通常不會向駕駛人求償，此外家屬大多自身也有商業保險，</a:t>
            </a:r>
            <a:r>
              <a:rPr lang="zh-TW" altLang="en-US" sz="2400" b="1" dirty="0"/>
              <a:t>因此這一項是否需要投保，取決於平常乘坐的對象以及頻率。</a:t>
            </a:r>
            <a:endParaRPr lang="zh-TW" altLang="en-US" sz="2400" dirty="0"/>
          </a:p>
        </p:txBody>
      </p:sp>
    </p:spTree>
    <p:extLst>
      <p:ext uri="{BB962C8B-B14F-4D97-AF65-F5344CB8AC3E}">
        <p14:creationId xmlns:p14="http://schemas.microsoft.com/office/powerpoint/2010/main" val="34642389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第三人責任險附加駕駛人傷害險</a:t>
            </a:r>
            <a:endParaRPr lang="zh-TW" altLang="en-US" dirty="0"/>
          </a:p>
        </p:txBody>
      </p:sp>
      <p:sp>
        <p:nvSpPr>
          <p:cNvPr id="3" name="內容版面配置區 2"/>
          <p:cNvSpPr>
            <a:spLocks noGrp="1"/>
          </p:cNvSpPr>
          <p:nvPr>
            <p:ph idx="1"/>
          </p:nvPr>
        </p:nvSpPr>
        <p:spPr/>
        <p:txBody>
          <a:bodyPr>
            <a:normAutofit/>
          </a:bodyPr>
          <a:lstStyle/>
          <a:p>
            <a:r>
              <a:rPr lang="zh-TW" altLang="en-US" sz="2400" dirty="0"/>
              <a:t>顧名思義就是駕駛人死亡、殘廢或發生醫療狀況時理賠保險金，死亡或殘廢是理賠保額（殘廢依殘廢等級表），而醫療則是理賠住院日額</a:t>
            </a:r>
            <a:r>
              <a:rPr lang="zh-TW" altLang="en-US" sz="2400" dirty="0" smtClean="0"/>
              <a:t>。</a:t>
            </a:r>
            <a:endParaRPr lang="en-US" altLang="zh-TW" sz="2400" dirty="0" smtClean="0"/>
          </a:p>
          <a:p>
            <a:r>
              <a:rPr lang="zh-TW" altLang="en-US" sz="2400" dirty="0" smtClean="0"/>
              <a:t>但</a:t>
            </a:r>
            <a:r>
              <a:rPr lang="zh-TW" altLang="en-US" sz="2400" dirty="0"/>
              <a:t>同樣的個人保險通常也有購買，是否需要投保視個人需求</a:t>
            </a:r>
            <a:r>
              <a:rPr lang="zh-TW" altLang="en-US" sz="2400" dirty="0" smtClean="0"/>
              <a:t>。</a:t>
            </a:r>
            <a:endParaRPr lang="en-US" altLang="zh-TW" sz="2400" dirty="0" smtClean="0"/>
          </a:p>
          <a:p>
            <a:r>
              <a:rPr lang="zh-TW" altLang="en-US" sz="2400" dirty="0" smtClean="0"/>
              <a:t>此外</a:t>
            </a:r>
            <a:r>
              <a:rPr lang="zh-TW" altLang="en-US" sz="2400" dirty="0"/>
              <a:t>要特別注意，若是機車的駕駛人傷害險，保障範圍幾乎是單一車輛事故，也就是說事故不能涉及其他車輛，只能自撞或自摔喔。</a:t>
            </a:r>
          </a:p>
        </p:txBody>
      </p:sp>
    </p:spTree>
    <p:extLst>
      <p:ext uri="{BB962C8B-B14F-4D97-AF65-F5344CB8AC3E}">
        <p14:creationId xmlns:p14="http://schemas.microsoft.com/office/powerpoint/2010/main" val="21030893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57250" y="609600"/>
            <a:ext cx="7406640" cy="811427"/>
          </a:xfrm>
        </p:spPr>
        <p:txBody>
          <a:bodyPr/>
          <a:lstStyle/>
          <a:p>
            <a:r>
              <a:rPr lang="zh-TW" altLang="en-US" b="1" dirty="0" smtClean="0"/>
              <a:t>第三</a:t>
            </a:r>
            <a:r>
              <a:rPr lang="zh-TW" altLang="en-US" b="1" dirty="0"/>
              <a:t>人責任險附加超額責任險</a:t>
            </a:r>
            <a:endParaRPr lang="zh-TW" altLang="en-US" dirty="0"/>
          </a:p>
        </p:txBody>
      </p:sp>
      <p:sp>
        <p:nvSpPr>
          <p:cNvPr id="3" name="內容版面配置區 2"/>
          <p:cNvSpPr>
            <a:spLocks noGrp="1"/>
          </p:cNvSpPr>
          <p:nvPr>
            <p:ph idx="1"/>
          </p:nvPr>
        </p:nvSpPr>
        <p:spPr>
          <a:xfrm>
            <a:off x="758397" y="1526059"/>
            <a:ext cx="7404653" cy="4038600"/>
          </a:xfrm>
        </p:spPr>
        <p:txBody>
          <a:bodyPr>
            <a:noAutofit/>
          </a:bodyPr>
          <a:lstStyle/>
          <a:p>
            <a:pPr>
              <a:lnSpc>
                <a:spcPct val="120000"/>
              </a:lnSpc>
            </a:pPr>
            <a:r>
              <a:rPr lang="zh-TW" altLang="en-US" dirty="0"/>
              <a:t>與第三人責任險一樣，保障範圍與第三人責任險相同都是針對他人的傷害、死亡、殘廢、財損。不同的是，不像第三人責任險是分為「人身傷害」、「事故總傷害」、「財物損害」三種額度計算，「超額責任險」是把這三種合併在一起共用額度。優點是保費便宜，保額拉高到</a:t>
            </a:r>
            <a:r>
              <a:rPr lang="en-US" altLang="zh-TW" dirty="0"/>
              <a:t>1000</a:t>
            </a:r>
            <a:r>
              <a:rPr lang="zh-TW" altLang="en-US" dirty="0"/>
              <a:t>萬、保費卻僅</a:t>
            </a:r>
            <a:r>
              <a:rPr lang="en-US" altLang="zh-TW" dirty="0"/>
              <a:t>1000</a:t>
            </a:r>
            <a:r>
              <a:rPr lang="zh-TW" altLang="en-US" dirty="0"/>
              <a:t>多元。</a:t>
            </a:r>
          </a:p>
          <a:p>
            <a:pPr>
              <a:lnSpc>
                <a:spcPct val="120000"/>
              </a:lnSpc>
            </a:pPr>
            <a:r>
              <a:rPr lang="zh-TW" altLang="en-US" dirty="0" smtClean="0"/>
              <a:t>最</a:t>
            </a:r>
            <a:r>
              <a:rPr lang="zh-TW" altLang="en-US" dirty="0"/>
              <a:t>常使用到的部分可能是第三方致殘或失能或是對方駕駛的是高檔名車等等</a:t>
            </a:r>
          </a:p>
          <a:p>
            <a:pPr>
              <a:lnSpc>
                <a:spcPct val="120000"/>
              </a:lnSpc>
            </a:pPr>
            <a:r>
              <a:rPr lang="zh-TW" altLang="en-US" dirty="0"/>
              <a:t>傳統的第三人責任險的額度都大約幾十萬</a:t>
            </a:r>
            <a:r>
              <a:rPr lang="zh-TW" altLang="en-US" dirty="0" smtClean="0"/>
              <a:t>左右，相</a:t>
            </a:r>
            <a:r>
              <a:rPr lang="zh-TW" altLang="en-US" dirty="0"/>
              <a:t>較於高</a:t>
            </a:r>
            <a:r>
              <a:rPr lang="zh-TW" altLang="en-US" dirty="0" smtClean="0"/>
              <a:t>檔名車車禍或是</a:t>
            </a:r>
            <a:r>
              <a:rPr lang="zh-TW" altLang="en-US" dirty="0"/>
              <a:t>重大車禍事故可能都會有不足，所以才有超額責任險的誕生</a:t>
            </a:r>
          </a:p>
          <a:p>
            <a:pPr>
              <a:lnSpc>
                <a:spcPct val="120000"/>
              </a:lnSpc>
            </a:pPr>
            <a:r>
              <a:rPr lang="zh-TW" altLang="en-US" dirty="0" smtClean="0"/>
              <a:t>理賠</a:t>
            </a:r>
            <a:r>
              <a:rPr lang="zh-TW" altLang="en-US" dirty="0"/>
              <a:t>方式，是「強制險」先理賠，不足再由「第三人責任險」理賠，不足再由「超額責任險」理賠。</a:t>
            </a:r>
          </a:p>
          <a:p>
            <a:pPr marL="0" indent="0">
              <a:buNone/>
            </a:pPr>
            <a:endParaRPr lang="zh-TW" altLang="en-US" dirty="0"/>
          </a:p>
        </p:txBody>
      </p:sp>
    </p:spTree>
    <p:extLst>
      <p:ext uri="{BB962C8B-B14F-4D97-AF65-F5344CB8AC3E}">
        <p14:creationId xmlns:p14="http://schemas.microsoft.com/office/powerpoint/2010/main" val="4210851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汽車險的</a:t>
            </a:r>
            <a:r>
              <a:rPr lang="zh-TW" altLang="en-US" dirty="0" smtClean="0"/>
              <a:t>種類</a:t>
            </a:r>
            <a:endParaRPr lang="zh-TW" altLang="en-US" dirty="0"/>
          </a:p>
        </p:txBody>
      </p:sp>
      <p:sp>
        <p:nvSpPr>
          <p:cNvPr id="3" name="內容版面配置區 2"/>
          <p:cNvSpPr>
            <a:spLocks noGrp="1"/>
          </p:cNvSpPr>
          <p:nvPr>
            <p:ph idx="1"/>
          </p:nvPr>
        </p:nvSpPr>
        <p:spPr/>
        <p:txBody>
          <a:bodyPr>
            <a:normAutofit/>
          </a:bodyPr>
          <a:lstStyle/>
          <a:p>
            <a:r>
              <a:rPr lang="zh-TW" altLang="en-US" sz="2400" dirty="0"/>
              <a:t>目前比較常見實用的四個險</a:t>
            </a:r>
            <a:r>
              <a:rPr lang="zh-TW" altLang="en-US" sz="2400" dirty="0" smtClean="0"/>
              <a:t>種</a:t>
            </a:r>
            <a:r>
              <a:rPr lang="zh-TW" altLang="en-US" sz="2400" dirty="0" smtClean="0">
                <a:solidFill>
                  <a:srgbClr val="FF0000"/>
                </a:solidFill>
              </a:rPr>
              <a:t>強制</a:t>
            </a:r>
            <a:r>
              <a:rPr lang="zh-TW" altLang="en-US" sz="2400" dirty="0">
                <a:solidFill>
                  <a:srgbClr val="FF0000"/>
                </a:solidFill>
              </a:rPr>
              <a:t>險、車體險</a:t>
            </a:r>
            <a:r>
              <a:rPr lang="zh-TW" altLang="en-US" sz="2400" dirty="0" smtClean="0">
                <a:solidFill>
                  <a:srgbClr val="FF0000"/>
                </a:solidFill>
              </a:rPr>
              <a:t>、任意汽車第三責任</a:t>
            </a:r>
            <a:r>
              <a:rPr lang="zh-TW" altLang="en-US" sz="2400" dirty="0">
                <a:solidFill>
                  <a:srgbClr val="FF0000"/>
                </a:solidFill>
              </a:rPr>
              <a:t>險、超額責任險</a:t>
            </a:r>
            <a:r>
              <a:rPr lang="zh-TW" altLang="en-US" sz="2400" dirty="0" smtClean="0"/>
              <a:t>等等</a:t>
            </a:r>
            <a:endParaRPr lang="en-US" altLang="zh-TW" sz="2400" dirty="0" smtClean="0"/>
          </a:p>
          <a:p>
            <a:endParaRPr lang="en-US" altLang="zh-TW" sz="2400" dirty="0"/>
          </a:p>
          <a:p>
            <a:r>
              <a:rPr lang="zh-TW" altLang="en-US" sz="2400" dirty="0"/>
              <a:t>另外還有像是</a:t>
            </a:r>
            <a:r>
              <a:rPr lang="zh-TW" altLang="en-US" sz="2400" dirty="0">
                <a:solidFill>
                  <a:srgbClr val="FF0000"/>
                </a:solidFill>
              </a:rPr>
              <a:t>竊盜險、駕駛人傷害險、乘客傷害險、代步險</a:t>
            </a:r>
            <a:r>
              <a:rPr lang="zh-TW" altLang="en-US" sz="2400" dirty="0"/>
              <a:t>等等就比較單純</a:t>
            </a:r>
            <a:endParaRPr lang="en-US" altLang="zh-TW" sz="2400" dirty="0" smtClean="0"/>
          </a:p>
          <a:p>
            <a:endParaRPr lang="zh-TW" altLang="en-US" sz="2400" dirty="0"/>
          </a:p>
        </p:txBody>
      </p:sp>
    </p:spTree>
    <p:extLst>
      <p:ext uri="{BB962C8B-B14F-4D97-AF65-F5344CB8AC3E}">
        <p14:creationId xmlns:p14="http://schemas.microsoft.com/office/powerpoint/2010/main" val="1310781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整理</a:t>
            </a:r>
            <a:endParaRPr lang="zh-TW" altLang="en-US" dirty="0"/>
          </a:p>
        </p:txBody>
      </p:sp>
      <p:sp>
        <p:nvSpPr>
          <p:cNvPr id="3" name="內容版面配置區 2"/>
          <p:cNvSpPr>
            <a:spLocks noGrp="1"/>
          </p:cNvSpPr>
          <p:nvPr>
            <p:ph idx="1"/>
          </p:nvPr>
        </p:nvSpPr>
        <p:spPr/>
        <p:txBody>
          <a:bodyPr>
            <a:normAutofit/>
          </a:bodyPr>
          <a:lstStyle/>
          <a:p>
            <a:r>
              <a:rPr lang="zh-TW" altLang="en-US" sz="2400" dirty="0"/>
              <a:t>強制險：賠對方駕駛、對方乘客、自己</a:t>
            </a:r>
            <a:r>
              <a:rPr lang="zh-TW" altLang="en-US" sz="2400" dirty="0"/>
              <a:t>的乘客</a:t>
            </a:r>
            <a:endParaRPr lang="zh-TW" altLang="en-US" sz="2400" dirty="0"/>
          </a:p>
          <a:p>
            <a:r>
              <a:rPr lang="zh-TW" altLang="en-US" sz="2400" dirty="0"/>
              <a:t>車體險：賠自己的車</a:t>
            </a:r>
          </a:p>
          <a:p>
            <a:r>
              <a:rPr lang="zh-TW" altLang="en-US" sz="2400" dirty="0"/>
              <a:t>責任險：賠超過強制險額度的人體傷害、賠對方的財物損失</a:t>
            </a:r>
          </a:p>
          <a:p>
            <a:r>
              <a:rPr lang="zh-TW" altLang="en-US" sz="2400" dirty="0"/>
              <a:t>超額責任險：賠超過強制險＋責任險的理賠金</a:t>
            </a:r>
          </a:p>
          <a:p>
            <a:endParaRPr lang="zh-TW" altLang="en-US" sz="2400" dirty="0"/>
          </a:p>
        </p:txBody>
      </p:sp>
    </p:spTree>
    <p:extLst>
      <p:ext uri="{BB962C8B-B14F-4D97-AF65-F5344CB8AC3E}">
        <p14:creationId xmlns:p14="http://schemas.microsoft.com/office/powerpoint/2010/main" val="23524678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00100" y="420846"/>
            <a:ext cx="7406640" cy="1356360"/>
          </a:xfrm>
        </p:spPr>
        <p:txBody>
          <a:bodyPr/>
          <a:lstStyle/>
          <a:p>
            <a:r>
              <a:rPr lang="zh-TW" altLang="en-US" dirty="0"/>
              <a:t>無論是哪一種險，事故當下一定要報警或是備案</a:t>
            </a:r>
          </a:p>
        </p:txBody>
      </p:sp>
      <p:pic>
        <p:nvPicPr>
          <p:cNvPr id="6" name="內容版面配置區 5"/>
          <p:cNvPicPr>
            <a:picLocks noGrp="1" noChangeAspect="1"/>
          </p:cNvPicPr>
          <p:nvPr>
            <p:ph idx="1"/>
          </p:nvPr>
        </p:nvPicPr>
        <p:blipFill>
          <a:blip r:embed="rId2"/>
          <a:stretch>
            <a:fillRect/>
          </a:stretch>
        </p:blipFill>
        <p:spPr>
          <a:xfrm>
            <a:off x="1009649" y="1920081"/>
            <a:ext cx="6657975" cy="4393429"/>
          </a:xfrm>
          <a:prstGeom prst="rect">
            <a:avLst/>
          </a:prstGeom>
        </p:spPr>
      </p:pic>
    </p:spTree>
    <p:extLst>
      <p:ext uri="{BB962C8B-B14F-4D97-AF65-F5344CB8AC3E}">
        <p14:creationId xmlns:p14="http://schemas.microsoft.com/office/powerpoint/2010/main" val="4970236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0115" y="374821"/>
            <a:ext cx="7406640" cy="811427"/>
          </a:xfrm>
        </p:spPr>
        <p:txBody>
          <a:bodyPr/>
          <a:lstStyle/>
          <a:p>
            <a:r>
              <a:rPr lang="zh-TW" altLang="en-US" dirty="0" smtClean="0"/>
              <a:t>乙</a:t>
            </a:r>
            <a:r>
              <a:rPr lang="zh-TW" altLang="en-US" dirty="0"/>
              <a:t>式</a:t>
            </a: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627" y="1421027"/>
            <a:ext cx="8846209" cy="4720281"/>
          </a:xfrm>
        </p:spPr>
      </p:pic>
    </p:spTree>
    <p:extLst>
      <p:ext uri="{BB962C8B-B14F-4D97-AF65-F5344CB8AC3E}">
        <p14:creationId xmlns:p14="http://schemas.microsoft.com/office/powerpoint/2010/main" val="36972126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丙式</a:t>
            </a: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775" y="1841158"/>
            <a:ext cx="8661590" cy="4337222"/>
          </a:xfrm>
        </p:spPr>
      </p:pic>
    </p:spTree>
    <p:extLst>
      <p:ext uri="{BB962C8B-B14F-4D97-AF65-F5344CB8AC3E}">
        <p14:creationId xmlns:p14="http://schemas.microsoft.com/office/powerpoint/2010/main" val="16284520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57250" y="609600"/>
            <a:ext cx="7406640" cy="823784"/>
          </a:xfrm>
        </p:spPr>
        <p:txBody>
          <a:bodyPr/>
          <a:lstStyle/>
          <a:p>
            <a:r>
              <a:rPr lang="zh-TW" altLang="en-US" dirty="0" smtClean="0"/>
              <a:t>丙</a:t>
            </a:r>
            <a:r>
              <a:rPr lang="zh-TW" altLang="en-US" dirty="0"/>
              <a:t>式</a:t>
            </a: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1547" y="1538415"/>
            <a:ext cx="8118046" cy="5163077"/>
          </a:xfrm>
        </p:spPr>
      </p:pic>
    </p:spTree>
    <p:extLst>
      <p:ext uri="{BB962C8B-B14F-4D97-AF65-F5344CB8AC3E}">
        <p14:creationId xmlns:p14="http://schemas.microsoft.com/office/powerpoint/2010/main" val="16997993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從人因素賠款加減費率制度</a:t>
            </a:r>
          </a:p>
        </p:txBody>
      </p:sp>
      <p:sp>
        <p:nvSpPr>
          <p:cNvPr id="3" name="內容版面配置區 2"/>
          <p:cNvSpPr>
            <a:spLocks noGrp="1"/>
          </p:cNvSpPr>
          <p:nvPr>
            <p:ph idx="1"/>
          </p:nvPr>
        </p:nvSpPr>
        <p:spPr/>
        <p:txBody>
          <a:bodyPr>
            <a:noAutofit/>
          </a:bodyPr>
          <a:lstStyle/>
          <a:p>
            <a:r>
              <a:rPr lang="zh-TW" altLang="en-US" sz="2400" dirty="0"/>
              <a:t>為引導大眾注意行車安全，及促使汽車保險費率結構合理化，任意汽車保險自民國</a:t>
            </a:r>
            <a:r>
              <a:rPr lang="en-US" altLang="zh-TW" sz="2400" dirty="0"/>
              <a:t>85</a:t>
            </a:r>
            <a:r>
              <a:rPr lang="zh-TW" altLang="en-US" sz="2400" dirty="0"/>
              <a:t>年</a:t>
            </a:r>
            <a:r>
              <a:rPr lang="en-US" altLang="zh-TW" sz="2400" dirty="0"/>
              <a:t>7</a:t>
            </a:r>
            <a:r>
              <a:rPr lang="zh-TW" altLang="en-US" sz="2400" dirty="0"/>
              <a:t>月</a:t>
            </a:r>
            <a:r>
              <a:rPr lang="en-US" altLang="zh-TW" sz="2400" dirty="0"/>
              <a:t>1</a:t>
            </a:r>
            <a:r>
              <a:rPr lang="zh-TW" altLang="en-US" sz="2400" dirty="0"/>
              <a:t>日起，實施</a:t>
            </a:r>
            <a:r>
              <a:rPr lang="zh-TW" altLang="en-US" sz="2400" dirty="0">
                <a:solidFill>
                  <a:srgbClr val="FF0000"/>
                </a:solidFill>
              </a:rPr>
              <a:t>「從人因素賠款加減費率制度」</a:t>
            </a:r>
            <a:r>
              <a:rPr lang="zh-TW" altLang="en-US" sz="2400" dirty="0"/>
              <a:t>，強制汽車責任保險則是民國</a:t>
            </a:r>
            <a:r>
              <a:rPr lang="en-US" altLang="zh-TW" sz="2400" dirty="0"/>
              <a:t>86</a:t>
            </a:r>
            <a:r>
              <a:rPr lang="zh-TW" altLang="en-US" sz="2400" dirty="0"/>
              <a:t>年起適用。而所謂從人因素就是係依</a:t>
            </a:r>
            <a:r>
              <a:rPr lang="zh-TW" altLang="en-US" sz="2400" dirty="0">
                <a:solidFill>
                  <a:srgbClr val="FF0000"/>
                </a:solidFill>
              </a:rPr>
              <a:t>被保險人的年齡、性別及肇事賠款紀錄</a:t>
            </a:r>
            <a:r>
              <a:rPr lang="zh-TW" altLang="en-US" sz="2400" dirty="0"/>
              <a:t>等三項指標，計算次年的汽車險保費</a:t>
            </a:r>
            <a:r>
              <a:rPr lang="zh-TW" altLang="en-US" sz="2400" dirty="0" smtClean="0"/>
              <a:t>。</a:t>
            </a:r>
            <a:endParaRPr lang="en-US" altLang="zh-TW" sz="2400" dirty="0" smtClean="0"/>
          </a:p>
          <a:p>
            <a:endParaRPr lang="en-US" altLang="zh-TW" sz="2400" dirty="0" smtClean="0"/>
          </a:p>
          <a:p>
            <a:r>
              <a:rPr lang="zh-TW" altLang="en-US" sz="2400" dirty="0"/>
              <a:t>目前加減費制度實施範圍，包括</a:t>
            </a:r>
            <a:r>
              <a:rPr lang="zh-TW" altLang="en-US" sz="2400" dirty="0">
                <a:solidFill>
                  <a:srgbClr val="FF0000"/>
                </a:solidFill>
              </a:rPr>
              <a:t>「汽車車體損失險」、「任意汽車第三人責任保險」、「乘客責任險」及「強制汽車責任保險」</a:t>
            </a:r>
            <a:r>
              <a:rPr lang="zh-TW" altLang="en-US" sz="2400" dirty="0"/>
              <a:t>。其中，「任意汽車第三人責任險賠款加減費制度」係比照強制汽車責任保險加減費制度而來</a:t>
            </a:r>
            <a:r>
              <a:rPr lang="zh-TW" altLang="en-US" sz="2400" dirty="0" smtClean="0"/>
              <a:t>。</a:t>
            </a:r>
            <a:endParaRPr lang="zh-TW" altLang="en-US" sz="2400" dirty="0"/>
          </a:p>
        </p:txBody>
      </p:sp>
    </p:spTree>
    <p:extLst>
      <p:ext uri="{BB962C8B-B14F-4D97-AF65-F5344CB8AC3E}">
        <p14:creationId xmlns:p14="http://schemas.microsoft.com/office/powerpoint/2010/main" val="29410637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保費是將「年齡、性別、肇事紀錄」這三項列入保險費率計算</a:t>
            </a:r>
          </a:p>
        </p:txBody>
      </p:sp>
      <p:sp>
        <p:nvSpPr>
          <p:cNvPr id="3" name="內容版面配置區 2"/>
          <p:cNvSpPr>
            <a:spLocks noGrp="1"/>
          </p:cNvSpPr>
          <p:nvPr>
            <p:ph idx="1"/>
          </p:nvPr>
        </p:nvSpPr>
        <p:spPr/>
        <p:txBody>
          <a:bodyPr>
            <a:normAutofit/>
          </a:bodyPr>
          <a:lstStyle/>
          <a:p>
            <a:r>
              <a:rPr lang="zh-TW" altLang="en-US" sz="2400" dirty="0" smtClean="0"/>
              <a:t>年齡</a:t>
            </a:r>
            <a:endParaRPr lang="zh-TW" altLang="en-US" sz="2400" dirty="0"/>
          </a:p>
          <a:p>
            <a:pPr lvl="1"/>
            <a:r>
              <a:rPr lang="zh-TW" altLang="en-US" sz="2400" u="sng" dirty="0"/>
              <a:t>年紀越輕的駕駛人容易超速，肇事機率相對較高，所以保費較貴。</a:t>
            </a:r>
            <a:endParaRPr lang="zh-TW" altLang="en-US" sz="2400" dirty="0"/>
          </a:p>
          <a:p>
            <a:pPr lvl="1"/>
            <a:r>
              <a:rPr lang="zh-TW" altLang="en-US" sz="2400" dirty="0"/>
              <a:t>年紀較大的人騎車速度通常較慢，但反應的速度不及年輕人，因此肇事率也不低。</a:t>
            </a:r>
          </a:p>
          <a:p>
            <a:pPr lvl="1"/>
            <a:r>
              <a:rPr lang="zh-TW" altLang="en-US" sz="2400" dirty="0"/>
              <a:t>但對於中年人而言，其心態較為成熟，已不像年輕時的莽撞，其生理心裡上皆是最佳的時刻，因此肇事率是最低的。</a:t>
            </a:r>
          </a:p>
          <a:p>
            <a:endParaRPr lang="zh-TW" altLang="en-US" sz="2400" dirty="0"/>
          </a:p>
        </p:txBody>
      </p:sp>
    </p:spTree>
    <p:extLst>
      <p:ext uri="{BB962C8B-B14F-4D97-AF65-F5344CB8AC3E}">
        <p14:creationId xmlns:p14="http://schemas.microsoft.com/office/powerpoint/2010/main" val="28348123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性別</a:t>
            </a:r>
            <a:endParaRPr lang="zh-TW" altLang="en-US" dirty="0"/>
          </a:p>
        </p:txBody>
      </p:sp>
      <p:sp>
        <p:nvSpPr>
          <p:cNvPr id="3" name="內容版面配置區 2"/>
          <p:cNvSpPr>
            <a:spLocks noGrp="1"/>
          </p:cNvSpPr>
          <p:nvPr>
            <p:ph idx="1"/>
          </p:nvPr>
        </p:nvSpPr>
        <p:spPr/>
        <p:txBody>
          <a:bodyPr>
            <a:normAutofit/>
          </a:bodyPr>
          <a:lstStyle/>
          <a:p>
            <a:r>
              <a:rPr lang="zh-TW" altLang="en-US" sz="2400" dirty="0"/>
              <a:t>跟性別也有很大的關聯性，女性速度通常較慢，其行車過程中較為謹慎，因此肇事率低</a:t>
            </a:r>
            <a:r>
              <a:rPr lang="zh-TW" altLang="en-US" sz="2400" dirty="0" smtClean="0"/>
              <a:t>。</a:t>
            </a:r>
            <a:endParaRPr lang="en-US" altLang="zh-TW" sz="2400" dirty="0" smtClean="0"/>
          </a:p>
          <a:p>
            <a:endParaRPr lang="zh-TW" altLang="en-US" sz="2400" dirty="0"/>
          </a:p>
          <a:p>
            <a:r>
              <a:rPr lang="zh-TW" altLang="en-US" sz="2400" dirty="0"/>
              <a:t>但男性開車就比較狂野，容易有逞強或逼車超車等行為出現，肇事率自然比女性高。</a:t>
            </a:r>
          </a:p>
          <a:p>
            <a:endParaRPr lang="zh-TW" altLang="en-US" sz="2400" dirty="0"/>
          </a:p>
        </p:txBody>
      </p:sp>
    </p:spTree>
    <p:extLst>
      <p:ext uri="{BB962C8B-B14F-4D97-AF65-F5344CB8AC3E}">
        <p14:creationId xmlns:p14="http://schemas.microsoft.com/office/powerpoint/2010/main" val="80605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5350" y="314325"/>
            <a:ext cx="7406640" cy="1356360"/>
          </a:xfrm>
        </p:spPr>
        <p:txBody>
          <a:bodyPr>
            <a:normAutofit/>
          </a:bodyPr>
          <a:lstStyle/>
          <a:p>
            <a:r>
              <a:rPr lang="zh-TW" altLang="en-US" b="1" u="sng" dirty="0" smtClean="0"/>
              <a:t>強制險、第三</a:t>
            </a:r>
            <a:r>
              <a:rPr lang="zh-TW" altLang="en-US" b="1" u="sng" dirty="0"/>
              <a:t>人責任險（含車體險）的年齡與性別係數計算</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9097" y="1670685"/>
            <a:ext cx="5772277" cy="4977382"/>
          </a:xfrm>
        </p:spPr>
      </p:pic>
      <p:sp>
        <p:nvSpPr>
          <p:cNvPr id="3" name="矩形 2"/>
          <p:cNvSpPr/>
          <p:nvPr/>
        </p:nvSpPr>
        <p:spPr>
          <a:xfrm>
            <a:off x="4312508" y="4868562"/>
            <a:ext cx="2557849" cy="46955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987774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肇事</a:t>
            </a:r>
            <a:r>
              <a:rPr lang="zh-TW" altLang="en-US" b="1" dirty="0" smtClean="0"/>
              <a:t>紀錄</a:t>
            </a:r>
            <a:endParaRPr lang="zh-TW" altLang="en-US" dirty="0"/>
          </a:p>
        </p:txBody>
      </p:sp>
      <p:sp>
        <p:nvSpPr>
          <p:cNvPr id="3" name="內容版面配置區 2"/>
          <p:cNvSpPr>
            <a:spLocks noGrp="1"/>
          </p:cNvSpPr>
          <p:nvPr>
            <p:ph idx="1"/>
          </p:nvPr>
        </p:nvSpPr>
        <p:spPr/>
        <p:txBody>
          <a:bodyPr>
            <a:normAutofit/>
          </a:bodyPr>
          <a:lstStyle/>
          <a:p>
            <a:r>
              <a:rPr lang="zh-TW" altLang="en-US" sz="2400" b="1" dirty="0"/>
              <a:t>開車時常肇事，就代表這個人可能是開車技術不佳，或是有上述的個人因素所導致。</a:t>
            </a:r>
            <a:endParaRPr lang="zh-TW" altLang="en-US" sz="2400" dirty="0"/>
          </a:p>
          <a:p>
            <a:r>
              <a:rPr lang="zh-TW" altLang="en-US" sz="2400" b="1" dirty="0"/>
              <a:t>因此隨著肇事紀錄的增加，保費也會更著調漲。反之若保持無肇事紀錄的被保險人，其保費也可以下降。</a:t>
            </a:r>
            <a:endParaRPr lang="zh-TW" altLang="en-US" sz="2400" dirty="0"/>
          </a:p>
          <a:p>
            <a:endParaRPr lang="zh-TW" altLang="en-US" sz="2400" dirty="0"/>
          </a:p>
        </p:txBody>
      </p:sp>
    </p:spTree>
    <p:extLst>
      <p:ext uri="{BB962C8B-B14F-4D97-AF65-F5344CB8AC3E}">
        <p14:creationId xmlns:p14="http://schemas.microsoft.com/office/powerpoint/2010/main" val="2460183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6"/>
            <a:ext cx="7886700" cy="1015999"/>
          </a:xfrm>
        </p:spPr>
        <p:txBody>
          <a:bodyPr/>
          <a:lstStyle/>
          <a:p>
            <a:r>
              <a:rPr lang="zh-TW" altLang="en-US" dirty="0" smtClean="0"/>
              <a:t>強制險</a:t>
            </a:r>
            <a:endParaRPr lang="zh-TW" altLang="en-US" dirty="0"/>
          </a:p>
        </p:txBody>
      </p:sp>
      <p:sp>
        <p:nvSpPr>
          <p:cNvPr id="3" name="內容版面配置區 2"/>
          <p:cNvSpPr>
            <a:spLocks noGrp="1"/>
          </p:cNvSpPr>
          <p:nvPr>
            <p:ph idx="1"/>
          </p:nvPr>
        </p:nvSpPr>
        <p:spPr>
          <a:xfrm>
            <a:off x="628650" y="1492250"/>
            <a:ext cx="7886700" cy="4351338"/>
          </a:xfrm>
        </p:spPr>
        <p:txBody>
          <a:bodyPr>
            <a:noAutofit/>
          </a:bodyPr>
          <a:lstStyle/>
          <a:p>
            <a:r>
              <a:rPr lang="zh-TW" altLang="en-US" sz="2400" dirty="0" smtClean="0"/>
              <a:t>強制</a:t>
            </a:r>
            <a:r>
              <a:rPr lang="zh-TW" altLang="en-US" sz="2400" dirty="0"/>
              <a:t>險是政府規定強制投保的保險</a:t>
            </a:r>
            <a:r>
              <a:rPr lang="zh-TW" altLang="en-US" sz="2400" dirty="0" smtClean="0"/>
              <a:t>，如果沒</a:t>
            </a:r>
            <a:r>
              <a:rPr lang="zh-TW" altLang="en-US" sz="2400" dirty="0"/>
              <a:t>投保</a:t>
            </a:r>
            <a:r>
              <a:rPr lang="zh-TW" altLang="en-US" sz="2400" dirty="0" smtClean="0"/>
              <a:t>被</a:t>
            </a:r>
            <a:r>
              <a:rPr lang="zh-TW" altLang="en-US" sz="2400" dirty="0"/>
              <a:t>抓到將會有</a:t>
            </a:r>
            <a:r>
              <a:rPr lang="zh-TW" altLang="en-US" sz="2400" dirty="0" smtClean="0"/>
              <a:t>罰款！</a:t>
            </a:r>
            <a:endParaRPr lang="zh-TW" altLang="en-US" sz="2400" dirty="0"/>
          </a:p>
          <a:p>
            <a:r>
              <a:rPr lang="zh-TW" altLang="en-US" sz="2400" dirty="0" smtClean="0"/>
              <a:t>強制</a:t>
            </a:r>
            <a:r>
              <a:rPr lang="zh-TW" altLang="en-US" sz="2400" dirty="0"/>
              <a:t>險理賠的對象</a:t>
            </a:r>
            <a:r>
              <a:rPr lang="zh-TW" altLang="en-US" sz="2400" dirty="0">
                <a:solidFill>
                  <a:srgbClr val="FF0000"/>
                </a:solidFill>
              </a:rPr>
              <a:t>是</a:t>
            </a:r>
            <a:r>
              <a:rPr lang="en-US" altLang="zh-TW" sz="2400" dirty="0">
                <a:solidFill>
                  <a:srgbClr val="FF0000"/>
                </a:solidFill>
              </a:rPr>
              <a:t>"</a:t>
            </a:r>
            <a:r>
              <a:rPr lang="zh-TW" altLang="en-US" sz="2400" dirty="0">
                <a:solidFill>
                  <a:srgbClr val="FF0000"/>
                </a:solidFill>
              </a:rPr>
              <a:t>人</a:t>
            </a:r>
            <a:r>
              <a:rPr lang="en-US" altLang="zh-TW" sz="2400" dirty="0">
                <a:solidFill>
                  <a:srgbClr val="FF0000"/>
                </a:solidFill>
              </a:rPr>
              <a:t>"</a:t>
            </a:r>
            <a:r>
              <a:rPr lang="zh-TW" altLang="en-US" sz="2400" dirty="0">
                <a:solidFill>
                  <a:srgbClr val="FF0000"/>
                </a:solidFill>
              </a:rPr>
              <a:t>不是</a:t>
            </a:r>
            <a:r>
              <a:rPr lang="en-US" altLang="zh-TW" sz="2400" dirty="0">
                <a:solidFill>
                  <a:srgbClr val="FF0000"/>
                </a:solidFill>
              </a:rPr>
              <a:t>"</a:t>
            </a:r>
            <a:r>
              <a:rPr lang="zh-TW" altLang="en-US" sz="2400" dirty="0">
                <a:solidFill>
                  <a:srgbClr val="FF0000"/>
                </a:solidFill>
              </a:rPr>
              <a:t>物</a:t>
            </a:r>
            <a:r>
              <a:rPr lang="en-US" altLang="zh-TW" sz="2400" dirty="0">
                <a:solidFill>
                  <a:srgbClr val="FF0000"/>
                </a:solidFill>
              </a:rPr>
              <a:t>"</a:t>
            </a:r>
          </a:p>
          <a:p>
            <a:pPr lvl="1"/>
            <a:r>
              <a:rPr lang="zh-TW" altLang="en-US" sz="2400" dirty="0"/>
              <a:t>它只賠人體的受傷或身故，任何財物損失都不在理賠範圍！</a:t>
            </a:r>
          </a:p>
          <a:p>
            <a:pPr lvl="1"/>
            <a:r>
              <a:rPr lang="zh-TW" altLang="en-US" sz="2400" dirty="0" smtClean="0"/>
              <a:t>例如：你</a:t>
            </a:r>
            <a:r>
              <a:rPr lang="zh-TW" altLang="en-US" sz="2400" dirty="0"/>
              <a:t>跟對方相撞，對方的車子有受損要求你賠償，強制險不賠！</a:t>
            </a:r>
          </a:p>
          <a:p>
            <a:r>
              <a:rPr lang="zh-TW" altLang="en-US" sz="2400" dirty="0"/>
              <a:t>如果發生事故時，發現對方沒有投保強制險，或是對方肇逃找不到人也不用擔心，可向</a:t>
            </a:r>
            <a:r>
              <a:rPr lang="zh-TW" altLang="en-US" sz="2400" dirty="0">
                <a:solidFill>
                  <a:srgbClr val="FF0000"/>
                </a:solidFill>
              </a:rPr>
              <a:t>特別補償基金</a:t>
            </a:r>
            <a:r>
              <a:rPr lang="zh-TW" altLang="en-US" sz="2400" dirty="0"/>
              <a:t>申請理賠，但是還是請記得報警或備案！</a:t>
            </a:r>
          </a:p>
          <a:p>
            <a:endParaRPr lang="zh-TW" altLang="en-US" sz="2400" dirty="0"/>
          </a:p>
        </p:txBody>
      </p:sp>
    </p:spTree>
    <p:extLst>
      <p:ext uri="{BB962C8B-B14F-4D97-AF65-F5344CB8AC3E}">
        <p14:creationId xmlns:p14="http://schemas.microsoft.com/office/powerpoint/2010/main" val="3181092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強制險的肇事紀錄</a:t>
            </a:r>
            <a:r>
              <a:rPr lang="zh-TW" altLang="en-US" b="1" dirty="0" smtClean="0"/>
              <a:t>係數</a:t>
            </a:r>
            <a:endParaRPr lang="zh-TW" altLang="en-US" dirty="0"/>
          </a:p>
        </p:txBody>
      </p:sp>
      <p:sp>
        <p:nvSpPr>
          <p:cNvPr id="3" name="內容版面配置區 2"/>
          <p:cNvSpPr>
            <a:spLocks noGrp="1"/>
          </p:cNvSpPr>
          <p:nvPr>
            <p:ph idx="1"/>
          </p:nvPr>
        </p:nvSpPr>
        <p:spPr/>
        <p:txBody>
          <a:bodyPr/>
          <a:lstStyle/>
          <a:p>
            <a:r>
              <a:rPr lang="zh-TW" altLang="en-US" b="1" u="sng" dirty="0"/>
              <a:t>沒有任何承保紀錄的話，從第四級開始計算。</a:t>
            </a:r>
            <a:endParaRPr lang="zh-TW" altLang="en-US" dirty="0"/>
          </a:p>
          <a:p>
            <a:r>
              <a:rPr lang="zh-TW" altLang="en-US" b="1" dirty="0"/>
              <a:t>前一年沒有賠款紀錄降低為第三級（減少保費</a:t>
            </a:r>
            <a:r>
              <a:rPr lang="en-US" altLang="zh-TW" b="1" dirty="0"/>
              <a:t>18</a:t>
            </a:r>
            <a:r>
              <a:rPr lang="zh-TW" altLang="en-US" b="1" dirty="0"/>
              <a:t>％）；</a:t>
            </a:r>
            <a:endParaRPr lang="zh-TW" altLang="en-US" dirty="0"/>
          </a:p>
          <a:p>
            <a:r>
              <a:rPr lang="zh-TW" altLang="en-US" b="1" u="sng" dirty="0"/>
              <a:t>如果前一年有賠款紀錄，每次理賠就會提高三級（加費</a:t>
            </a:r>
            <a:r>
              <a:rPr lang="en-US" altLang="zh-TW" b="1" u="sng" dirty="0"/>
              <a:t>30</a:t>
            </a:r>
            <a:r>
              <a:rPr lang="zh-TW" altLang="en-US" b="1" u="sng" dirty="0"/>
              <a:t>％）</a:t>
            </a:r>
            <a:r>
              <a:rPr lang="zh-TW" altLang="en-US" b="1" dirty="0"/>
              <a:t>。</a:t>
            </a:r>
            <a:endParaRPr lang="zh-TW" altLang="en-US" dirty="0"/>
          </a:p>
          <a:p>
            <a:r>
              <a:rPr lang="zh-TW" altLang="en-US" b="1" dirty="0"/>
              <a:t>最多是第十級（保費增加</a:t>
            </a:r>
            <a:r>
              <a:rPr lang="en-US" altLang="zh-TW" b="1" dirty="0"/>
              <a:t>60</a:t>
            </a:r>
            <a:r>
              <a:rPr lang="zh-TW" altLang="en-US" b="1" dirty="0"/>
              <a:t>％）。</a:t>
            </a:r>
            <a:endParaRPr lang="zh-TW" altLang="en-US" dirty="0"/>
          </a:p>
          <a:p>
            <a:endParaRPr lang="zh-TW" altLang="en-US" dirty="0"/>
          </a:p>
        </p:txBody>
      </p:sp>
    </p:spTree>
    <p:extLst>
      <p:ext uri="{BB962C8B-B14F-4D97-AF65-F5344CB8AC3E}">
        <p14:creationId xmlns:p14="http://schemas.microsoft.com/office/powerpoint/2010/main" val="520040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57250" y="0"/>
            <a:ext cx="7406640" cy="1356360"/>
          </a:xfrm>
        </p:spPr>
        <p:txBody>
          <a:bodyPr/>
          <a:lstStyle/>
          <a:p>
            <a:r>
              <a:rPr lang="zh-TW" altLang="en-US" b="1" dirty="0"/>
              <a:t>強制險的肇事紀錄係數</a:t>
            </a:r>
            <a:endParaRPr lang="zh-TW" altLang="en-US" dirty="0"/>
          </a:p>
        </p:txBody>
      </p:sp>
      <p:pic>
        <p:nvPicPr>
          <p:cNvPr id="1026" name="Picture 2" descr="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7342" y="1166813"/>
            <a:ext cx="5531158" cy="5524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03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第三人責任險的肇事紀錄</a:t>
            </a:r>
            <a:r>
              <a:rPr lang="zh-TW" altLang="en-US" b="1" dirty="0" smtClean="0"/>
              <a:t>係數</a:t>
            </a:r>
            <a:endParaRPr lang="zh-TW" altLang="en-US" dirty="0"/>
          </a:p>
        </p:txBody>
      </p:sp>
      <p:sp>
        <p:nvSpPr>
          <p:cNvPr id="3" name="內容版面配置區 2"/>
          <p:cNvSpPr>
            <a:spLocks noGrp="1"/>
          </p:cNvSpPr>
          <p:nvPr>
            <p:ph idx="1"/>
          </p:nvPr>
        </p:nvSpPr>
        <p:spPr>
          <a:xfrm>
            <a:off x="628650" y="2130425"/>
            <a:ext cx="7886700" cy="4351338"/>
          </a:xfrm>
        </p:spPr>
        <p:txBody>
          <a:bodyPr>
            <a:normAutofit/>
          </a:bodyPr>
          <a:lstStyle/>
          <a:p>
            <a:r>
              <a:rPr lang="zh-TW" altLang="en-US" b="1" dirty="0"/>
              <a:t>分成</a:t>
            </a:r>
            <a:r>
              <a:rPr lang="en-US" altLang="zh-TW" b="1" dirty="0"/>
              <a:t>【</a:t>
            </a:r>
            <a:r>
              <a:rPr lang="zh-TW" altLang="en-US" b="1" dirty="0"/>
              <a:t>車體損失險</a:t>
            </a:r>
            <a:r>
              <a:rPr lang="en-US" altLang="zh-TW" b="1" dirty="0"/>
              <a:t>】</a:t>
            </a:r>
            <a:r>
              <a:rPr lang="zh-TW" altLang="en-US" b="1" dirty="0"/>
              <a:t>跟</a:t>
            </a:r>
            <a:r>
              <a:rPr lang="en-US" altLang="zh-TW" b="1" dirty="0"/>
              <a:t>【</a:t>
            </a:r>
            <a:r>
              <a:rPr lang="zh-TW" altLang="en-US" b="1" dirty="0"/>
              <a:t>第三人責任險</a:t>
            </a:r>
            <a:r>
              <a:rPr lang="en-US" altLang="zh-TW" b="1" dirty="0"/>
              <a:t>】</a:t>
            </a:r>
            <a:endParaRPr lang="zh-TW" altLang="en-US" dirty="0"/>
          </a:p>
          <a:p>
            <a:r>
              <a:rPr lang="zh-TW" altLang="en-US" b="1" dirty="0" smtClean="0"/>
              <a:t>從保單</a:t>
            </a:r>
            <a:r>
              <a:rPr lang="zh-TW" altLang="en-US" b="1" dirty="0"/>
              <a:t>圖片</a:t>
            </a:r>
            <a:r>
              <a:rPr lang="zh-TW" altLang="en-US" b="1" dirty="0" smtClean="0"/>
              <a:t>中的</a:t>
            </a:r>
            <a:r>
              <a:rPr lang="zh-TW" altLang="en-US" b="1" dirty="0"/>
              <a:t>右邊可以看出</a:t>
            </a:r>
            <a:r>
              <a:rPr lang="zh-TW" altLang="en-US" b="1" dirty="0" smtClean="0"/>
              <a:t>：</a:t>
            </a:r>
            <a:endParaRPr lang="en-US" altLang="zh-TW" b="1" dirty="0" smtClean="0"/>
          </a:p>
          <a:p>
            <a:endParaRPr lang="en-US" altLang="zh-TW" b="1" dirty="0"/>
          </a:p>
          <a:p>
            <a:endParaRPr lang="en-US" altLang="zh-TW" b="1" dirty="0" smtClean="0"/>
          </a:p>
          <a:p>
            <a:endParaRPr lang="en-US" altLang="zh-TW" b="1" dirty="0"/>
          </a:p>
          <a:p>
            <a:endParaRPr lang="en-US" altLang="zh-TW" b="1" dirty="0" smtClean="0"/>
          </a:p>
          <a:p>
            <a:endParaRPr lang="zh-TW" altLang="en-US" dirty="0"/>
          </a:p>
          <a:p>
            <a:r>
              <a:rPr lang="en-US" altLang="zh-TW" b="1" u="sng" dirty="0"/>
              <a:t>【</a:t>
            </a:r>
            <a:r>
              <a:rPr lang="zh-TW" altLang="en-US" b="1" u="sng" dirty="0"/>
              <a:t>賠款紀錄係數</a:t>
            </a:r>
            <a:r>
              <a:rPr lang="en-US" altLang="zh-TW" b="1" u="sng" dirty="0"/>
              <a:t>】</a:t>
            </a:r>
            <a:r>
              <a:rPr lang="zh-TW" altLang="en-US" b="1" u="sng" dirty="0"/>
              <a:t>是將第三人責任險，跟車體損失險區分出來的</a:t>
            </a:r>
            <a:r>
              <a:rPr lang="zh-TW" altLang="en-US" b="1" dirty="0"/>
              <a:t>。</a:t>
            </a:r>
            <a:endParaRPr lang="zh-TW" altLang="en-US" dirty="0"/>
          </a:p>
          <a:p>
            <a:endParaRPr lang="zh-TW" altLang="en-US" dirty="0"/>
          </a:p>
        </p:txBody>
      </p:sp>
      <p:pic>
        <p:nvPicPr>
          <p:cNvPr id="2050" name="Picture 2"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05956"/>
            <a:ext cx="9124950" cy="1704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944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57250" y="228600"/>
            <a:ext cx="7406640" cy="930523"/>
          </a:xfrm>
        </p:spPr>
        <p:txBody>
          <a:bodyPr/>
          <a:lstStyle/>
          <a:p>
            <a:r>
              <a:rPr lang="zh-TW" altLang="en-US" b="1" dirty="0">
                <a:solidFill>
                  <a:srgbClr val="FF0000"/>
                </a:solidFill>
              </a:rPr>
              <a:t>車體損</a:t>
            </a:r>
            <a:r>
              <a:rPr lang="zh-TW" altLang="en-US" b="1" dirty="0"/>
              <a:t>失險賠款紀錄：</a:t>
            </a:r>
            <a:r>
              <a:rPr lang="zh-TW" altLang="en-US" b="1" dirty="0" smtClean="0"/>
              <a:t>點數</a:t>
            </a:r>
            <a:endParaRPr lang="zh-TW" altLang="en-US" dirty="0"/>
          </a:p>
        </p:txBody>
      </p:sp>
      <p:pic>
        <p:nvPicPr>
          <p:cNvPr id="6" name="Picture 2" descr="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66852" y="1159123"/>
            <a:ext cx="5624779" cy="5661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102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4375" y="346076"/>
            <a:ext cx="7886700" cy="1325563"/>
          </a:xfrm>
        </p:spPr>
        <p:txBody>
          <a:bodyPr/>
          <a:lstStyle/>
          <a:p>
            <a:r>
              <a:rPr lang="zh-TW" altLang="en-US" b="1" dirty="0">
                <a:solidFill>
                  <a:srgbClr val="FF0000"/>
                </a:solidFill>
              </a:rPr>
              <a:t>車體損</a:t>
            </a:r>
            <a:r>
              <a:rPr lang="zh-TW" altLang="en-US" b="1" dirty="0"/>
              <a:t>失險的計算方式</a:t>
            </a:r>
            <a:endParaRPr lang="zh-TW" altLang="en-US" dirty="0"/>
          </a:p>
        </p:txBody>
      </p:sp>
      <p:sp>
        <p:nvSpPr>
          <p:cNvPr id="3" name="內容版面配置區 2"/>
          <p:cNvSpPr>
            <a:spLocks noGrp="1"/>
          </p:cNvSpPr>
          <p:nvPr>
            <p:ph idx="1"/>
          </p:nvPr>
        </p:nvSpPr>
        <p:spPr/>
        <p:txBody>
          <a:bodyPr>
            <a:normAutofit/>
          </a:bodyPr>
          <a:lstStyle/>
          <a:p>
            <a:r>
              <a:rPr lang="zh-TW" altLang="en-US" b="1" dirty="0" smtClean="0"/>
              <a:t>點數計算方式為</a:t>
            </a:r>
            <a:r>
              <a:rPr lang="en-US" altLang="zh-TW" b="1" u="sng" dirty="0" smtClean="0"/>
              <a:t>【</a:t>
            </a:r>
            <a:r>
              <a:rPr lang="zh-TW" altLang="en-US" b="1" u="sng" dirty="0" smtClean="0"/>
              <a:t>無賠款</a:t>
            </a:r>
            <a:r>
              <a:rPr lang="en-US" altLang="zh-TW" b="1" u="sng" dirty="0" smtClean="0"/>
              <a:t>】+【</a:t>
            </a:r>
            <a:r>
              <a:rPr lang="zh-TW" altLang="en-US" b="1" u="sng" dirty="0" smtClean="0"/>
              <a:t>賠款</a:t>
            </a:r>
            <a:r>
              <a:rPr lang="en-US" altLang="zh-TW" b="1" u="sng" dirty="0" smtClean="0"/>
              <a:t>】</a:t>
            </a:r>
            <a:endParaRPr lang="zh-TW" altLang="en-US" dirty="0" smtClean="0"/>
          </a:p>
          <a:p>
            <a:r>
              <a:rPr lang="zh-TW" altLang="en-US" b="1" dirty="0" smtClean="0"/>
              <a:t>簡單</a:t>
            </a:r>
            <a:r>
              <a:rPr lang="zh-TW" altLang="en-US" b="1" dirty="0"/>
              <a:t>來說如果過去一年內沒有理賠，那麼就是「</a:t>
            </a:r>
            <a:r>
              <a:rPr lang="en-US" altLang="zh-TW" b="1" dirty="0"/>
              <a:t>-1</a:t>
            </a:r>
            <a:r>
              <a:rPr lang="zh-TW" altLang="en-US" b="1" dirty="0"/>
              <a:t>點」（對照上圖左邊）。</a:t>
            </a:r>
            <a:endParaRPr lang="zh-TW" altLang="en-US" dirty="0"/>
          </a:p>
          <a:p>
            <a:r>
              <a:rPr lang="zh-TW" altLang="en-US" b="1" dirty="0"/>
              <a:t>但過去三年內有出險過三次，那麼就是「</a:t>
            </a:r>
            <a:r>
              <a:rPr lang="en-US" altLang="zh-TW" b="1" dirty="0"/>
              <a:t>2</a:t>
            </a:r>
            <a:r>
              <a:rPr lang="zh-TW" altLang="en-US" b="1" dirty="0"/>
              <a:t>點」（對照上圖右邊）。</a:t>
            </a:r>
            <a:endParaRPr lang="zh-TW" altLang="en-US" dirty="0"/>
          </a:p>
          <a:p>
            <a:r>
              <a:rPr lang="en-US" altLang="zh-TW" b="1" dirty="0"/>
              <a:t>【</a:t>
            </a:r>
            <a:r>
              <a:rPr lang="zh-TW" altLang="en-US" b="1" dirty="0"/>
              <a:t>無賠款</a:t>
            </a:r>
            <a:r>
              <a:rPr lang="en-US" altLang="zh-TW" b="1" dirty="0"/>
              <a:t>】-1</a:t>
            </a:r>
            <a:r>
              <a:rPr lang="zh-TW" altLang="en-US" b="1" dirty="0"/>
              <a:t>點　</a:t>
            </a:r>
            <a:r>
              <a:rPr lang="en-US" altLang="zh-TW" b="1" dirty="0"/>
              <a:t>+</a:t>
            </a:r>
            <a:r>
              <a:rPr lang="zh-TW" altLang="en-US" b="1" dirty="0"/>
              <a:t>　</a:t>
            </a:r>
            <a:r>
              <a:rPr lang="en-US" altLang="zh-TW" b="1" dirty="0"/>
              <a:t>【</a:t>
            </a:r>
            <a:r>
              <a:rPr lang="zh-TW" altLang="en-US" b="1" dirty="0"/>
              <a:t>賠款</a:t>
            </a:r>
            <a:r>
              <a:rPr lang="en-US" altLang="zh-TW" b="1" dirty="0"/>
              <a:t>】2</a:t>
            </a:r>
            <a:r>
              <a:rPr lang="zh-TW" altLang="en-US" b="1" dirty="0"/>
              <a:t>點　＝</a:t>
            </a:r>
            <a:r>
              <a:rPr lang="en-US" altLang="zh-TW" b="1" dirty="0"/>
              <a:t>1</a:t>
            </a:r>
            <a:r>
              <a:rPr lang="zh-TW" altLang="en-US" b="1" dirty="0"/>
              <a:t>點</a:t>
            </a:r>
            <a:endParaRPr lang="zh-TW" altLang="en-US" dirty="0"/>
          </a:p>
          <a:p>
            <a:r>
              <a:rPr lang="zh-TW" altLang="en-US" b="1" dirty="0"/>
              <a:t>對照上圖，賠款紀錄係數則為</a:t>
            </a:r>
            <a:r>
              <a:rPr lang="en-US" altLang="zh-TW" b="1" dirty="0"/>
              <a:t>0.2</a:t>
            </a:r>
            <a:r>
              <a:rPr lang="zh-TW" altLang="en-US" b="1" dirty="0"/>
              <a:t>。</a:t>
            </a:r>
            <a:endParaRPr lang="zh-TW" altLang="en-US" dirty="0"/>
          </a:p>
          <a:p>
            <a:r>
              <a:rPr lang="zh-TW" altLang="en-US" b="1" dirty="0"/>
              <a:t>保費就要比一般人增加</a:t>
            </a:r>
            <a:r>
              <a:rPr lang="en-US" altLang="zh-TW" b="1" dirty="0"/>
              <a:t>2</a:t>
            </a:r>
            <a:r>
              <a:rPr lang="zh-TW" altLang="en-US" b="1" dirty="0"/>
              <a:t>成。</a:t>
            </a:r>
            <a:endParaRPr lang="zh-TW" altLang="en-US" dirty="0"/>
          </a:p>
          <a:p>
            <a:r>
              <a:rPr lang="zh-TW" altLang="en-US" b="1" dirty="0"/>
              <a:t>假設原本繳兩萬，現在就要變成兩萬四囉</a:t>
            </a:r>
            <a:r>
              <a:rPr lang="zh-TW" altLang="en-US" b="1" dirty="0" smtClean="0"/>
              <a:t>！</a:t>
            </a:r>
            <a:endParaRPr lang="zh-TW" altLang="en-US" dirty="0"/>
          </a:p>
        </p:txBody>
      </p:sp>
    </p:spTree>
    <p:extLst>
      <p:ext uri="{BB962C8B-B14F-4D97-AF65-F5344CB8AC3E}">
        <p14:creationId xmlns:p14="http://schemas.microsoft.com/office/powerpoint/2010/main" val="18604257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t>為什麼車體險的理賠率居高不下</a:t>
            </a:r>
            <a:r>
              <a:rPr lang="zh-TW" altLang="en-US" b="1" dirty="0" smtClean="0"/>
              <a:t>？</a:t>
            </a:r>
            <a:endParaRPr lang="zh-TW" altLang="en-US" dirty="0"/>
          </a:p>
        </p:txBody>
      </p:sp>
      <p:sp>
        <p:nvSpPr>
          <p:cNvPr id="3" name="內容版面配置區 2"/>
          <p:cNvSpPr>
            <a:spLocks noGrp="1"/>
          </p:cNvSpPr>
          <p:nvPr>
            <p:ph idx="1"/>
          </p:nvPr>
        </p:nvSpPr>
        <p:spPr/>
        <p:txBody>
          <a:bodyPr/>
          <a:lstStyle/>
          <a:p>
            <a:r>
              <a:rPr lang="zh-TW" altLang="en-US" b="1" dirty="0"/>
              <a:t>由於</a:t>
            </a:r>
            <a:r>
              <a:rPr lang="zh-TW" altLang="en-US" b="1" u="sng" dirty="0"/>
              <a:t>車體險跟第三人責任險的肇事紀錄是分開計算的</a:t>
            </a:r>
            <a:r>
              <a:rPr lang="zh-TW" altLang="en-US" b="1" dirty="0"/>
              <a:t>，因此許多人把壞腦筋動到車體險上頭。</a:t>
            </a:r>
            <a:endParaRPr lang="en-US" altLang="zh-TW" b="1" dirty="0" smtClean="0"/>
          </a:p>
          <a:p>
            <a:r>
              <a:rPr lang="zh-TW" altLang="en-US" b="1" dirty="0" smtClean="0"/>
              <a:t>許多</a:t>
            </a:r>
            <a:r>
              <a:rPr lang="zh-TW" altLang="en-US" b="1" dirty="0"/>
              <a:t>車主</a:t>
            </a:r>
            <a:r>
              <a:rPr lang="zh-TW" altLang="en-US" b="1" u="sng" dirty="0"/>
              <a:t>想說隔年不再續保車體險了</a:t>
            </a:r>
            <a:r>
              <a:rPr lang="zh-TW" altLang="en-US" b="1" dirty="0"/>
              <a:t>，於是常發生「不小心」車子刮傷後報出險做烤漆。</a:t>
            </a:r>
            <a:endParaRPr lang="zh-TW" altLang="en-US" dirty="0"/>
          </a:p>
          <a:p>
            <a:r>
              <a:rPr lang="zh-TW" altLang="en-US" b="1" dirty="0"/>
              <a:t>所以才會有「</a:t>
            </a:r>
            <a:r>
              <a:rPr lang="zh-TW" altLang="en-US" b="1" u="sng" dirty="0"/>
              <a:t>買車體險送免費烤漆</a:t>
            </a:r>
            <a:r>
              <a:rPr lang="zh-TW" altLang="en-US" b="1" dirty="0"/>
              <a:t>」這種不良說法。</a:t>
            </a:r>
            <a:endParaRPr lang="zh-TW" altLang="en-US" dirty="0"/>
          </a:p>
          <a:p>
            <a:endParaRPr lang="zh-TW" altLang="en-US" dirty="0"/>
          </a:p>
        </p:txBody>
      </p:sp>
    </p:spTree>
    <p:extLst>
      <p:ext uri="{BB962C8B-B14F-4D97-AF65-F5344CB8AC3E}">
        <p14:creationId xmlns:p14="http://schemas.microsoft.com/office/powerpoint/2010/main" val="3075358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丙式車體險出險與未出險係數與費用差異</a:t>
            </a:r>
            <a:endParaRPr lang="zh-TW" altLang="en-US" dirty="0"/>
          </a:p>
        </p:txBody>
      </p:sp>
      <p:graphicFrame>
        <p:nvGraphicFramePr>
          <p:cNvPr id="5" name="表格 4"/>
          <p:cNvGraphicFramePr>
            <a:graphicFrameLocks noGrp="1"/>
          </p:cNvGraphicFramePr>
          <p:nvPr>
            <p:extLst>
              <p:ext uri="{D42A27DB-BD31-4B8C-83A1-F6EECF244321}">
                <p14:modId xmlns:p14="http://schemas.microsoft.com/office/powerpoint/2010/main" val="3681089590"/>
              </p:ext>
            </p:extLst>
          </p:nvPr>
        </p:nvGraphicFramePr>
        <p:xfrm>
          <a:off x="471874" y="1965960"/>
          <a:ext cx="8177392" cy="2200275"/>
        </p:xfrm>
        <a:graphic>
          <a:graphicData uri="http://schemas.openxmlformats.org/drawingml/2006/table">
            <a:tbl>
              <a:tblPr>
                <a:tableStyleId>{5C22544A-7EE6-4342-B048-85BDC9FD1C3A}</a:tableStyleId>
              </a:tblPr>
              <a:tblGrid>
                <a:gridCol w="847624">
                  <a:extLst>
                    <a:ext uri="{9D8B030D-6E8A-4147-A177-3AD203B41FA5}">
                      <a16:colId xmlns:a16="http://schemas.microsoft.com/office/drawing/2014/main" val="3855605885"/>
                    </a:ext>
                  </a:extLst>
                </a:gridCol>
                <a:gridCol w="1238834">
                  <a:extLst>
                    <a:ext uri="{9D8B030D-6E8A-4147-A177-3AD203B41FA5}">
                      <a16:colId xmlns:a16="http://schemas.microsoft.com/office/drawing/2014/main" val="1818732749"/>
                    </a:ext>
                  </a:extLst>
                </a:gridCol>
                <a:gridCol w="1521375">
                  <a:extLst>
                    <a:ext uri="{9D8B030D-6E8A-4147-A177-3AD203B41FA5}">
                      <a16:colId xmlns:a16="http://schemas.microsoft.com/office/drawing/2014/main" val="169495732"/>
                    </a:ext>
                  </a:extLst>
                </a:gridCol>
                <a:gridCol w="1238834">
                  <a:extLst>
                    <a:ext uri="{9D8B030D-6E8A-4147-A177-3AD203B41FA5}">
                      <a16:colId xmlns:a16="http://schemas.microsoft.com/office/drawing/2014/main" val="3329766582"/>
                    </a:ext>
                  </a:extLst>
                </a:gridCol>
                <a:gridCol w="1521375">
                  <a:extLst>
                    <a:ext uri="{9D8B030D-6E8A-4147-A177-3AD203B41FA5}">
                      <a16:colId xmlns:a16="http://schemas.microsoft.com/office/drawing/2014/main" val="1445899520"/>
                    </a:ext>
                  </a:extLst>
                </a:gridCol>
                <a:gridCol w="1809350">
                  <a:extLst>
                    <a:ext uri="{9D8B030D-6E8A-4147-A177-3AD203B41FA5}">
                      <a16:colId xmlns:a16="http://schemas.microsoft.com/office/drawing/2014/main" val="8862630"/>
                    </a:ext>
                  </a:extLst>
                </a:gridCol>
              </a:tblGrid>
              <a:tr h="209550">
                <a:tc>
                  <a:txBody>
                    <a:bodyPr/>
                    <a:lstStyle/>
                    <a:p>
                      <a:pPr algn="l" fontAlgn="ct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r>
                        <a:rPr lang="zh-TW" altLang="en-US" sz="2000" u="none" strike="noStrike">
                          <a:effectLst/>
                        </a:rPr>
                        <a:t>出險係數</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r>
                        <a:rPr lang="zh-TW" altLang="en-US" sz="2000" u="none" strike="noStrike">
                          <a:effectLst/>
                        </a:rPr>
                        <a:t>係數沒出險</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r>
                        <a:rPr lang="zh-TW" altLang="en-US" sz="2000" u="none" strike="noStrike">
                          <a:effectLst/>
                        </a:rPr>
                        <a:t>出險保費</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r>
                        <a:rPr lang="zh-TW" altLang="en-US" sz="2000" u="none" strike="noStrike">
                          <a:effectLst/>
                        </a:rPr>
                        <a:t>未出險保費</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r>
                        <a:rPr lang="zh-TW" altLang="en-US" sz="2000" u="none" strike="noStrike">
                          <a:effectLst/>
                        </a:rPr>
                        <a:t>丙式費用差額</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1986363301"/>
                  </a:ext>
                </a:extLst>
              </a:tr>
              <a:tr h="209550">
                <a:tc>
                  <a:txBody>
                    <a:bodyPr/>
                    <a:lstStyle/>
                    <a:p>
                      <a:pPr algn="l" fontAlgn="ctr"/>
                      <a:r>
                        <a:rPr lang="zh-TW" altLang="en-US" sz="2000" u="none" strike="noStrike">
                          <a:effectLst/>
                        </a:rPr>
                        <a:t>第</a:t>
                      </a:r>
                      <a:r>
                        <a:rPr lang="en-US" altLang="zh-TW" sz="2000" u="none" strike="noStrike">
                          <a:effectLst/>
                        </a:rPr>
                        <a:t>1</a:t>
                      </a:r>
                      <a:r>
                        <a:rPr lang="zh-TW" altLang="en-US" sz="2000" u="none" strike="noStrike">
                          <a:effectLst/>
                        </a:rPr>
                        <a:t>年</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dirty="0" smtClean="0">
                          <a:effectLst/>
                        </a:rPr>
                        <a:t>0</a:t>
                      </a:r>
                      <a:endParaRPr lang="en-US" altLang="zh-TW"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30000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30000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2220421502"/>
                  </a:ext>
                </a:extLst>
              </a:tr>
              <a:tr h="209550">
                <a:tc>
                  <a:txBody>
                    <a:bodyPr/>
                    <a:lstStyle/>
                    <a:p>
                      <a:pPr algn="l" fontAlgn="ctr"/>
                      <a:r>
                        <a:rPr lang="zh-TW" altLang="en-US" sz="2000" u="none" strike="noStrike">
                          <a:effectLst/>
                        </a:rPr>
                        <a:t>第</a:t>
                      </a:r>
                      <a:r>
                        <a:rPr lang="en-US" altLang="zh-TW" sz="2000" u="none" strike="noStrike">
                          <a:effectLst/>
                        </a:rPr>
                        <a:t>2</a:t>
                      </a:r>
                      <a:r>
                        <a:rPr lang="zh-TW" altLang="en-US" sz="2000" u="none" strike="noStrike">
                          <a:effectLst/>
                        </a:rPr>
                        <a:t>年</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-0.2</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dirty="0">
                          <a:effectLst/>
                        </a:rPr>
                        <a:t>29000</a:t>
                      </a:r>
                      <a:endParaRPr lang="en-US" altLang="zh-TW"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25000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4000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755480916"/>
                  </a:ext>
                </a:extLst>
              </a:tr>
              <a:tr h="209550">
                <a:tc>
                  <a:txBody>
                    <a:bodyPr/>
                    <a:lstStyle/>
                    <a:p>
                      <a:pPr algn="l" fontAlgn="ctr"/>
                      <a:r>
                        <a:rPr lang="zh-TW" altLang="en-US" sz="2000" u="none" strike="noStrike">
                          <a:effectLst/>
                        </a:rPr>
                        <a:t>第</a:t>
                      </a:r>
                      <a:r>
                        <a:rPr lang="en-US" altLang="zh-TW" sz="2000" u="none" strike="noStrike">
                          <a:effectLst/>
                        </a:rPr>
                        <a:t>3</a:t>
                      </a:r>
                      <a:r>
                        <a:rPr lang="zh-TW" altLang="en-US" sz="2000" u="none" strike="noStrike">
                          <a:effectLst/>
                        </a:rPr>
                        <a:t>年</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-0.2</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-0.4</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25000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20000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5000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2064250804"/>
                  </a:ext>
                </a:extLst>
              </a:tr>
              <a:tr h="209550">
                <a:tc>
                  <a:txBody>
                    <a:bodyPr/>
                    <a:lstStyle/>
                    <a:p>
                      <a:pPr algn="l" fontAlgn="ctr"/>
                      <a:r>
                        <a:rPr lang="zh-TW" altLang="en-US" sz="2000" u="none" strike="noStrike">
                          <a:effectLst/>
                        </a:rPr>
                        <a:t>第</a:t>
                      </a:r>
                      <a:r>
                        <a:rPr lang="en-US" altLang="zh-TW" sz="2000" u="none" strike="noStrike">
                          <a:effectLst/>
                        </a:rPr>
                        <a:t>4</a:t>
                      </a:r>
                      <a:r>
                        <a:rPr lang="zh-TW" altLang="en-US" sz="2000" u="none" strike="noStrike">
                          <a:effectLst/>
                        </a:rPr>
                        <a:t>年</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-0.4</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-0.6</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20000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16000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4000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3558286159"/>
                  </a:ext>
                </a:extLst>
              </a:tr>
              <a:tr h="209550">
                <a:tc>
                  <a:txBody>
                    <a:bodyPr/>
                    <a:lstStyle/>
                    <a:p>
                      <a:pPr algn="l" fontAlgn="ctr"/>
                      <a:r>
                        <a:rPr lang="zh-TW" altLang="en-US" sz="2000" u="none" strike="noStrike">
                          <a:effectLst/>
                        </a:rPr>
                        <a:t>第</a:t>
                      </a:r>
                      <a:r>
                        <a:rPr lang="en-US" altLang="zh-TW" sz="2000" u="none" strike="noStrike">
                          <a:effectLst/>
                        </a:rPr>
                        <a:t>5</a:t>
                      </a:r>
                      <a:r>
                        <a:rPr lang="zh-TW" altLang="en-US" sz="2000" u="none" strike="noStrike">
                          <a:effectLst/>
                        </a:rPr>
                        <a:t>年</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-0.6</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-0.6</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16000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16000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1946262330"/>
                  </a:ext>
                </a:extLst>
              </a:tr>
              <a:tr h="209550">
                <a:tc>
                  <a:txBody>
                    <a:bodyPr/>
                    <a:lstStyle/>
                    <a:p>
                      <a:pPr algn="l" fontAlgn="ct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r>
                        <a:rPr lang="zh-TW" altLang="en-US" sz="2000" u="none" strike="noStrike">
                          <a:effectLst/>
                        </a:rPr>
                        <a:t>合計</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dirty="0">
                          <a:effectLst/>
                        </a:rPr>
                        <a:t>13000</a:t>
                      </a:r>
                      <a:endParaRPr lang="en-US" altLang="zh-TW"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745263451"/>
                  </a:ext>
                </a:extLst>
              </a:tr>
            </a:tbl>
          </a:graphicData>
        </a:graphic>
      </p:graphicFrame>
      <p:sp>
        <p:nvSpPr>
          <p:cNvPr id="8" name="矩形 7"/>
          <p:cNvSpPr/>
          <p:nvPr/>
        </p:nvSpPr>
        <p:spPr>
          <a:xfrm>
            <a:off x="471874" y="4368433"/>
            <a:ext cx="8004860" cy="2308324"/>
          </a:xfrm>
          <a:prstGeom prst="rect">
            <a:avLst/>
          </a:prstGeom>
        </p:spPr>
        <p:txBody>
          <a:bodyPr wrap="square">
            <a:spAutoFit/>
          </a:bodyPr>
          <a:lstStyle/>
          <a:p>
            <a:r>
              <a:rPr lang="zh-TW" altLang="en-US" sz="2400" dirty="0" smtClean="0"/>
              <a:t>假設兩人一開始都</a:t>
            </a:r>
            <a:r>
              <a:rPr lang="zh-TW" altLang="en-US" sz="2400" dirty="0"/>
              <a:t>是原始</a:t>
            </a:r>
            <a:r>
              <a:rPr lang="zh-TW" altLang="en-US" sz="2400" dirty="0" smtClean="0"/>
              <a:t>係數，第一</a:t>
            </a:r>
            <a:r>
              <a:rPr lang="zh-TW" altLang="en-US" sz="2400" dirty="0"/>
              <a:t>年的丙式，兩個人大約都</a:t>
            </a:r>
            <a:r>
              <a:rPr lang="zh-TW" altLang="en-US" sz="2400" dirty="0" smtClean="0"/>
              <a:t>三萬，第</a:t>
            </a:r>
            <a:r>
              <a:rPr lang="en-US" altLang="zh-TW" sz="2400" dirty="0" smtClean="0"/>
              <a:t>1</a:t>
            </a:r>
            <a:r>
              <a:rPr lang="zh-TW" altLang="en-US" sz="2400" dirty="0" smtClean="0"/>
              <a:t>年快到期時聽</a:t>
            </a:r>
            <a:r>
              <a:rPr lang="zh-TW" altLang="en-US" sz="2400" dirty="0"/>
              <a:t>專員說可以出險換東西</a:t>
            </a:r>
            <a:endParaRPr lang="en-US" altLang="zh-TW" sz="2400" dirty="0"/>
          </a:p>
          <a:p>
            <a:endParaRPr lang="zh-TW" altLang="en-US" sz="2400" dirty="0" smtClean="0"/>
          </a:p>
          <a:p>
            <a:r>
              <a:rPr lang="zh-TW" altLang="en-US" sz="2400" dirty="0" smtClean="0"/>
              <a:t>從表中得知，如果</a:t>
            </a:r>
            <a:r>
              <a:rPr lang="zh-TW" altLang="en-US" sz="2400" dirty="0"/>
              <a:t>沒出險，係數就會降低一個級</a:t>
            </a:r>
            <a:r>
              <a:rPr lang="zh-TW" altLang="en-US" sz="2400" dirty="0" smtClean="0"/>
              <a:t>距，但如果</a:t>
            </a:r>
            <a:r>
              <a:rPr lang="zh-TW" altLang="en-US" sz="2400" dirty="0"/>
              <a:t>有出險，係數會維持</a:t>
            </a:r>
            <a:r>
              <a:rPr lang="zh-TW" altLang="en-US" sz="2400" dirty="0" smtClean="0"/>
              <a:t>不變，所以</a:t>
            </a:r>
            <a:r>
              <a:rPr lang="zh-TW" altLang="en-US" sz="2400" dirty="0"/>
              <a:t>專員是說：「保費會維持不變</a:t>
            </a:r>
            <a:r>
              <a:rPr lang="zh-TW" altLang="en-US" sz="2400" dirty="0" smtClean="0"/>
              <a:t>」是沒錯，可是</a:t>
            </a:r>
            <a:r>
              <a:rPr lang="zh-TW" altLang="en-US" sz="2400" dirty="0"/>
              <a:t>如果沒有出險，保費就會降下去了</a:t>
            </a:r>
          </a:p>
        </p:txBody>
      </p:sp>
    </p:spTree>
    <p:extLst>
      <p:ext uri="{BB962C8B-B14F-4D97-AF65-F5344CB8AC3E}">
        <p14:creationId xmlns:p14="http://schemas.microsoft.com/office/powerpoint/2010/main" val="857020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如果先出險再續保</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319733215"/>
              </p:ext>
            </p:extLst>
          </p:nvPr>
        </p:nvGraphicFramePr>
        <p:xfrm>
          <a:off x="775541" y="1965960"/>
          <a:ext cx="7570058" cy="2200275"/>
        </p:xfrm>
        <a:graphic>
          <a:graphicData uri="http://schemas.openxmlformats.org/drawingml/2006/table">
            <a:tbl>
              <a:tblPr>
                <a:tableStyleId>{5C22544A-7EE6-4342-B048-85BDC9FD1C3A}</a:tableStyleId>
              </a:tblPr>
              <a:tblGrid>
                <a:gridCol w="784671">
                  <a:extLst>
                    <a:ext uri="{9D8B030D-6E8A-4147-A177-3AD203B41FA5}">
                      <a16:colId xmlns:a16="http://schemas.microsoft.com/office/drawing/2014/main" val="4263718764"/>
                    </a:ext>
                  </a:extLst>
                </a:gridCol>
                <a:gridCol w="1146826">
                  <a:extLst>
                    <a:ext uri="{9D8B030D-6E8A-4147-A177-3AD203B41FA5}">
                      <a16:colId xmlns:a16="http://schemas.microsoft.com/office/drawing/2014/main" val="1032405548"/>
                    </a:ext>
                  </a:extLst>
                </a:gridCol>
                <a:gridCol w="1408383">
                  <a:extLst>
                    <a:ext uri="{9D8B030D-6E8A-4147-A177-3AD203B41FA5}">
                      <a16:colId xmlns:a16="http://schemas.microsoft.com/office/drawing/2014/main" val="401499478"/>
                    </a:ext>
                  </a:extLst>
                </a:gridCol>
                <a:gridCol w="1146826">
                  <a:extLst>
                    <a:ext uri="{9D8B030D-6E8A-4147-A177-3AD203B41FA5}">
                      <a16:colId xmlns:a16="http://schemas.microsoft.com/office/drawing/2014/main" val="3640328618"/>
                    </a:ext>
                  </a:extLst>
                </a:gridCol>
                <a:gridCol w="1408383">
                  <a:extLst>
                    <a:ext uri="{9D8B030D-6E8A-4147-A177-3AD203B41FA5}">
                      <a16:colId xmlns:a16="http://schemas.microsoft.com/office/drawing/2014/main" val="3113302462"/>
                    </a:ext>
                  </a:extLst>
                </a:gridCol>
                <a:gridCol w="1674969">
                  <a:extLst>
                    <a:ext uri="{9D8B030D-6E8A-4147-A177-3AD203B41FA5}">
                      <a16:colId xmlns:a16="http://schemas.microsoft.com/office/drawing/2014/main" val="819840576"/>
                    </a:ext>
                  </a:extLst>
                </a:gridCol>
              </a:tblGrid>
              <a:tr h="209550">
                <a:tc>
                  <a:txBody>
                    <a:bodyPr/>
                    <a:lstStyle/>
                    <a:p>
                      <a:pPr algn="l" fontAlgn="ct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r>
                        <a:rPr lang="zh-TW" altLang="en-US" sz="2000" u="none" strike="noStrike">
                          <a:effectLst/>
                        </a:rPr>
                        <a:t>出險係數</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r>
                        <a:rPr lang="zh-TW" altLang="en-US" sz="2000" u="none" strike="noStrike">
                          <a:effectLst/>
                        </a:rPr>
                        <a:t>係數沒出險</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r>
                        <a:rPr lang="zh-TW" altLang="en-US" sz="2000" u="none" strike="noStrike">
                          <a:effectLst/>
                        </a:rPr>
                        <a:t>出險保費</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r>
                        <a:rPr lang="zh-TW" altLang="en-US" sz="2000" u="none" strike="noStrike">
                          <a:effectLst/>
                        </a:rPr>
                        <a:t>未出險保費</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r>
                        <a:rPr lang="zh-TW" altLang="en-US" sz="2000" u="none" strike="noStrike">
                          <a:effectLst/>
                        </a:rPr>
                        <a:t>丙式費用差額</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1928980377"/>
                  </a:ext>
                </a:extLst>
              </a:tr>
              <a:tr h="209550">
                <a:tc>
                  <a:txBody>
                    <a:bodyPr/>
                    <a:lstStyle/>
                    <a:p>
                      <a:pPr algn="l" fontAlgn="ctr"/>
                      <a:r>
                        <a:rPr lang="zh-TW" altLang="en-US" sz="2000" u="none" strike="noStrike">
                          <a:effectLst/>
                        </a:rPr>
                        <a:t>第</a:t>
                      </a:r>
                      <a:r>
                        <a:rPr lang="en-US" altLang="zh-TW" sz="2000" u="none" strike="noStrike">
                          <a:effectLst/>
                        </a:rPr>
                        <a:t>1</a:t>
                      </a:r>
                      <a:r>
                        <a:rPr lang="zh-TW" altLang="en-US" sz="2000" u="none" strike="noStrike">
                          <a:effectLst/>
                        </a:rPr>
                        <a:t>年</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30000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30000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2405573747"/>
                  </a:ext>
                </a:extLst>
              </a:tr>
              <a:tr h="209550">
                <a:tc>
                  <a:txBody>
                    <a:bodyPr/>
                    <a:lstStyle/>
                    <a:p>
                      <a:pPr algn="l" fontAlgn="ctr"/>
                      <a:r>
                        <a:rPr lang="zh-TW" altLang="en-US" sz="2000" u="none" strike="noStrike">
                          <a:effectLst/>
                        </a:rPr>
                        <a:t>第</a:t>
                      </a:r>
                      <a:r>
                        <a:rPr lang="en-US" altLang="zh-TW" sz="2000" u="none" strike="noStrike">
                          <a:effectLst/>
                        </a:rPr>
                        <a:t>2</a:t>
                      </a:r>
                      <a:r>
                        <a:rPr lang="zh-TW" altLang="en-US" sz="2000" u="none" strike="noStrike">
                          <a:effectLst/>
                        </a:rPr>
                        <a:t>年</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-0.2</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-0.2</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25000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25000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328065195"/>
                  </a:ext>
                </a:extLst>
              </a:tr>
              <a:tr h="209550">
                <a:tc>
                  <a:txBody>
                    <a:bodyPr/>
                    <a:lstStyle/>
                    <a:p>
                      <a:pPr algn="l" fontAlgn="ctr"/>
                      <a:r>
                        <a:rPr lang="zh-TW" altLang="en-US" sz="2000" u="none" strike="noStrike">
                          <a:effectLst/>
                        </a:rPr>
                        <a:t>第</a:t>
                      </a:r>
                      <a:r>
                        <a:rPr lang="en-US" altLang="zh-TW" sz="2000" u="none" strike="noStrike">
                          <a:effectLst/>
                        </a:rPr>
                        <a:t>3</a:t>
                      </a:r>
                      <a:r>
                        <a:rPr lang="zh-TW" altLang="en-US" sz="2000" u="none" strike="noStrike">
                          <a:effectLst/>
                        </a:rPr>
                        <a:t>年</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-0.2</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dirty="0">
                          <a:effectLst/>
                        </a:rPr>
                        <a:t>-0.4</a:t>
                      </a:r>
                      <a:endParaRPr lang="en-US" altLang="zh-TW"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25000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20000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5000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2831833158"/>
                  </a:ext>
                </a:extLst>
              </a:tr>
              <a:tr h="209550">
                <a:tc>
                  <a:txBody>
                    <a:bodyPr/>
                    <a:lstStyle/>
                    <a:p>
                      <a:pPr algn="l" fontAlgn="ctr"/>
                      <a:r>
                        <a:rPr lang="zh-TW" altLang="en-US" sz="2000" u="none" strike="noStrike">
                          <a:effectLst/>
                        </a:rPr>
                        <a:t>第</a:t>
                      </a:r>
                      <a:r>
                        <a:rPr lang="en-US" altLang="zh-TW" sz="2000" u="none" strike="noStrike">
                          <a:effectLst/>
                        </a:rPr>
                        <a:t>4</a:t>
                      </a:r>
                      <a:r>
                        <a:rPr lang="zh-TW" altLang="en-US" sz="2000" u="none" strike="noStrike">
                          <a:effectLst/>
                        </a:rPr>
                        <a:t>年</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-0.4</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-0.6</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20000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16000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4000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3101320569"/>
                  </a:ext>
                </a:extLst>
              </a:tr>
              <a:tr h="209550">
                <a:tc>
                  <a:txBody>
                    <a:bodyPr/>
                    <a:lstStyle/>
                    <a:p>
                      <a:pPr algn="l" fontAlgn="ctr"/>
                      <a:r>
                        <a:rPr lang="zh-TW" altLang="en-US" sz="2000" u="none" strike="noStrike">
                          <a:effectLst/>
                        </a:rPr>
                        <a:t>第</a:t>
                      </a:r>
                      <a:r>
                        <a:rPr lang="en-US" altLang="zh-TW" sz="2000" u="none" strike="noStrike">
                          <a:effectLst/>
                        </a:rPr>
                        <a:t>5</a:t>
                      </a:r>
                      <a:r>
                        <a:rPr lang="zh-TW" altLang="en-US" sz="2000" u="none" strike="noStrike">
                          <a:effectLst/>
                        </a:rPr>
                        <a:t>年</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-0.6</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-0.6</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16000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16000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1906901312"/>
                  </a:ext>
                </a:extLst>
              </a:tr>
              <a:tr h="209550">
                <a:tc>
                  <a:txBody>
                    <a:bodyPr/>
                    <a:lstStyle/>
                    <a:p>
                      <a:pPr algn="l" fontAlgn="ct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r>
                        <a:rPr lang="zh-TW" altLang="en-US" sz="2000" u="none" strike="noStrike">
                          <a:effectLst/>
                        </a:rPr>
                        <a:t>合計</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dirty="0">
                          <a:effectLst/>
                        </a:rPr>
                        <a:t>9000</a:t>
                      </a:r>
                      <a:endParaRPr lang="en-US" altLang="zh-TW"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429300443"/>
                  </a:ext>
                </a:extLst>
              </a:tr>
            </a:tbl>
          </a:graphicData>
        </a:graphic>
      </p:graphicFrame>
      <p:sp>
        <p:nvSpPr>
          <p:cNvPr id="5" name="矩形 4"/>
          <p:cNvSpPr/>
          <p:nvPr/>
        </p:nvSpPr>
        <p:spPr>
          <a:xfrm>
            <a:off x="634828" y="4702431"/>
            <a:ext cx="5439310" cy="461665"/>
          </a:xfrm>
          <a:prstGeom prst="rect">
            <a:avLst/>
          </a:prstGeom>
        </p:spPr>
        <p:txBody>
          <a:bodyPr wrap="none">
            <a:spAutoFit/>
          </a:bodyPr>
          <a:lstStyle/>
          <a:p>
            <a:r>
              <a:rPr lang="zh-TW" altLang="en-US" sz="2400" dirty="0"/>
              <a:t>所以先續保再出險，還是多花了9000元</a:t>
            </a:r>
          </a:p>
        </p:txBody>
      </p:sp>
    </p:spTree>
    <p:extLst>
      <p:ext uri="{BB962C8B-B14F-4D97-AF65-F5344CB8AC3E}">
        <p14:creationId xmlns:p14="http://schemas.microsoft.com/office/powerpoint/2010/main" val="7819844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乙式</a:t>
            </a:r>
            <a:r>
              <a:rPr lang="zh-TW" altLang="en-US" dirty="0"/>
              <a:t>車體險出險與未出險係數與費用差異</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146222018"/>
              </p:ext>
            </p:extLst>
          </p:nvPr>
        </p:nvGraphicFramePr>
        <p:xfrm>
          <a:off x="1099744" y="1965963"/>
          <a:ext cx="7500558" cy="3260947"/>
        </p:xfrm>
        <a:graphic>
          <a:graphicData uri="http://schemas.openxmlformats.org/drawingml/2006/table">
            <a:tbl>
              <a:tblPr>
                <a:tableStyleId>{5C22544A-7EE6-4342-B048-85BDC9FD1C3A}</a:tableStyleId>
              </a:tblPr>
              <a:tblGrid>
                <a:gridCol w="840267">
                  <a:extLst>
                    <a:ext uri="{9D8B030D-6E8A-4147-A177-3AD203B41FA5}">
                      <a16:colId xmlns:a16="http://schemas.microsoft.com/office/drawing/2014/main" val="3003967607"/>
                    </a:ext>
                  </a:extLst>
                </a:gridCol>
                <a:gridCol w="1161535">
                  <a:extLst>
                    <a:ext uri="{9D8B030D-6E8A-4147-A177-3AD203B41FA5}">
                      <a16:colId xmlns:a16="http://schemas.microsoft.com/office/drawing/2014/main" val="1869413737"/>
                    </a:ext>
                  </a:extLst>
                </a:gridCol>
                <a:gridCol w="1309816">
                  <a:extLst>
                    <a:ext uri="{9D8B030D-6E8A-4147-A177-3AD203B41FA5}">
                      <a16:colId xmlns:a16="http://schemas.microsoft.com/office/drawing/2014/main" val="3696964545"/>
                    </a:ext>
                  </a:extLst>
                </a:gridCol>
                <a:gridCol w="1161535">
                  <a:extLst>
                    <a:ext uri="{9D8B030D-6E8A-4147-A177-3AD203B41FA5}">
                      <a16:colId xmlns:a16="http://schemas.microsoft.com/office/drawing/2014/main" val="2168731354"/>
                    </a:ext>
                  </a:extLst>
                </a:gridCol>
                <a:gridCol w="1359244">
                  <a:extLst>
                    <a:ext uri="{9D8B030D-6E8A-4147-A177-3AD203B41FA5}">
                      <a16:colId xmlns:a16="http://schemas.microsoft.com/office/drawing/2014/main" val="3931910610"/>
                    </a:ext>
                  </a:extLst>
                </a:gridCol>
                <a:gridCol w="1668161">
                  <a:extLst>
                    <a:ext uri="{9D8B030D-6E8A-4147-A177-3AD203B41FA5}">
                      <a16:colId xmlns:a16="http://schemas.microsoft.com/office/drawing/2014/main" val="4070798854"/>
                    </a:ext>
                  </a:extLst>
                </a:gridCol>
              </a:tblGrid>
              <a:tr h="749599">
                <a:tc>
                  <a:txBody>
                    <a:bodyPr/>
                    <a:lstStyle/>
                    <a:p>
                      <a:pPr algn="l" fontAlgn="ct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r>
                        <a:rPr lang="zh-TW" altLang="en-US" sz="2000" u="none" strike="noStrike">
                          <a:effectLst/>
                        </a:rPr>
                        <a:t>出險係數</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r>
                        <a:rPr lang="zh-TW" altLang="en-US" sz="2000" u="none" strike="noStrike" dirty="0">
                          <a:effectLst/>
                        </a:rPr>
                        <a:t>係數沒出險</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r>
                        <a:rPr lang="zh-TW" altLang="en-US" sz="2000" u="none" strike="noStrike">
                          <a:effectLst/>
                        </a:rPr>
                        <a:t>出險保費</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r>
                        <a:rPr lang="zh-TW" altLang="en-US" sz="2000" u="none" strike="noStrike">
                          <a:effectLst/>
                        </a:rPr>
                        <a:t>未出險保費</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r>
                        <a:rPr lang="zh-TW" altLang="en-US" sz="2000" u="none" strike="noStrike">
                          <a:effectLst/>
                        </a:rPr>
                        <a:t>乙式費用差額</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2795292139"/>
                  </a:ext>
                </a:extLst>
              </a:tr>
              <a:tr h="418558">
                <a:tc>
                  <a:txBody>
                    <a:bodyPr/>
                    <a:lstStyle/>
                    <a:p>
                      <a:pPr algn="l" fontAlgn="ctr"/>
                      <a:r>
                        <a:rPr lang="zh-TW" altLang="en-US" sz="2000" u="none" strike="noStrike">
                          <a:effectLst/>
                        </a:rPr>
                        <a:t>第</a:t>
                      </a:r>
                      <a:r>
                        <a:rPr lang="en-US" altLang="zh-TW" sz="2000" u="none" strike="noStrike">
                          <a:effectLst/>
                        </a:rPr>
                        <a:t>1</a:t>
                      </a:r>
                      <a:r>
                        <a:rPr lang="zh-TW" altLang="en-US" sz="2000" u="none" strike="noStrike">
                          <a:effectLst/>
                        </a:rPr>
                        <a:t>年</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dirty="0">
                          <a:effectLst/>
                        </a:rPr>
                        <a:t>0</a:t>
                      </a:r>
                      <a:endParaRPr lang="en-US" altLang="zh-TW"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50000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50000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2986563006"/>
                  </a:ext>
                </a:extLst>
              </a:tr>
              <a:tr h="418558">
                <a:tc>
                  <a:txBody>
                    <a:bodyPr/>
                    <a:lstStyle/>
                    <a:p>
                      <a:pPr algn="l" fontAlgn="ctr"/>
                      <a:r>
                        <a:rPr lang="zh-TW" altLang="en-US" sz="2000" u="none" strike="noStrike">
                          <a:effectLst/>
                        </a:rPr>
                        <a:t>第</a:t>
                      </a:r>
                      <a:r>
                        <a:rPr lang="en-US" altLang="zh-TW" sz="2000" u="none" strike="noStrike">
                          <a:effectLst/>
                        </a:rPr>
                        <a:t>2</a:t>
                      </a:r>
                      <a:r>
                        <a:rPr lang="zh-TW" altLang="en-US" sz="2000" u="none" strike="noStrike">
                          <a:effectLst/>
                        </a:rPr>
                        <a:t>年</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-0.2</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48000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41000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7000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2392895543"/>
                  </a:ext>
                </a:extLst>
              </a:tr>
              <a:tr h="418558">
                <a:tc>
                  <a:txBody>
                    <a:bodyPr/>
                    <a:lstStyle/>
                    <a:p>
                      <a:pPr algn="l" fontAlgn="ctr"/>
                      <a:r>
                        <a:rPr lang="zh-TW" altLang="en-US" sz="2000" u="none" strike="noStrike">
                          <a:effectLst/>
                        </a:rPr>
                        <a:t>第</a:t>
                      </a:r>
                      <a:r>
                        <a:rPr lang="en-US" altLang="zh-TW" sz="2000" u="none" strike="noStrike">
                          <a:effectLst/>
                        </a:rPr>
                        <a:t>3</a:t>
                      </a:r>
                      <a:r>
                        <a:rPr lang="zh-TW" altLang="en-US" sz="2000" u="none" strike="noStrike">
                          <a:effectLst/>
                        </a:rPr>
                        <a:t>年</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-0.2</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-0.4</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41000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34000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7000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2594191558"/>
                  </a:ext>
                </a:extLst>
              </a:tr>
              <a:tr h="418558">
                <a:tc>
                  <a:txBody>
                    <a:bodyPr/>
                    <a:lstStyle/>
                    <a:p>
                      <a:pPr algn="l" fontAlgn="ctr"/>
                      <a:r>
                        <a:rPr lang="zh-TW" altLang="en-US" sz="2000" u="none" strike="noStrike">
                          <a:effectLst/>
                        </a:rPr>
                        <a:t>第</a:t>
                      </a:r>
                      <a:r>
                        <a:rPr lang="en-US" altLang="zh-TW" sz="2000" u="none" strike="noStrike">
                          <a:effectLst/>
                        </a:rPr>
                        <a:t>4</a:t>
                      </a:r>
                      <a:r>
                        <a:rPr lang="zh-TW" altLang="en-US" sz="2000" u="none" strike="noStrike">
                          <a:effectLst/>
                        </a:rPr>
                        <a:t>年</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-0.4</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-0.6</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34000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27000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7000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1228583394"/>
                  </a:ext>
                </a:extLst>
              </a:tr>
              <a:tr h="418558">
                <a:tc>
                  <a:txBody>
                    <a:bodyPr/>
                    <a:lstStyle/>
                    <a:p>
                      <a:pPr algn="l" fontAlgn="ctr"/>
                      <a:r>
                        <a:rPr lang="zh-TW" altLang="en-US" sz="2000" u="none" strike="noStrike">
                          <a:effectLst/>
                        </a:rPr>
                        <a:t>第</a:t>
                      </a:r>
                      <a:r>
                        <a:rPr lang="en-US" altLang="zh-TW" sz="2000" u="none" strike="noStrike">
                          <a:effectLst/>
                        </a:rPr>
                        <a:t>5</a:t>
                      </a:r>
                      <a:r>
                        <a:rPr lang="zh-TW" altLang="en-US" sz="2000" u="none" strike="noStrike">
                          <a:effectLst/>
                        </a:rPr>
                        <a:t>年</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-0.6</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-0.6</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27000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27000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1800001878"/>
                  </a:ext>
                </a:extLst>
              </a:tr>
              <a:tr h="418558">
                <a:tc>
                  <a:txBody>
                    <a:bodyPr/>
                    <a:lstStyle/>
                    <a:p>
                      <a:pPr algn="l" fontAlgn="ct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r>
                        <a:rPr lang="zh-TW" altLang="en-US" sz="2000" u="none" strike="noStrike">
                          <a:effectLst/>
                        </a:rPr>
                        <a:t>合計</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dirty="0">
                          <a:effectLst/>
                        </a:rPr>
                        <a:t>21000</a:t>
                      </a:r>
                      <a:endParaRPr lang="en-US" altLang="zh-TW"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343740434"/>
                  </a:ext>
                </a:extLst>
              </a:tr>
            </a:tbl>
          </a:graphicData>
        </a:graphic>
      </p:graphicFrame>
    </p:spTree>
    <p:extLst>
      <p:ext uri="{BB962C8B-B14F-4D97-AF65-F5344CB8AC3E}">
        <p14:creationId xmlns:p14="http://schemas.microsoft.com/office/powerpoint/2010/main" val="29936229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如果先出險再續保</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032487350"/>
              </p:ext>
            </p:extLst>
          </p:nvPr>
        </p:nvGraphicFramePr>
        <p:xfrm>
          <a:off x="857242" y="2234796"/>
          <a:ext cx="7903698" cy="2200275"/>
        </p:xfrm>
        <a:graphic>
          <a:graphicData uri="http://schemas.openxmlformats.org/drawingml/2006/table">
            <a:tbl>
              <a:tblPr>
                <a:tableStyleId>{5C22544A-7EE6-4342-B048-85BDC9FD1C3A}</a:tableStyleId>
              </a:tblPr>
              <a:tblGrid>
                <a:gridCol w="959201">
                  <a:extLst>
                    <a:ext uri="{9D8B030D-6E8A-4147-A177-3AD203B41FA5}">
                      <a16:colId xmlns:a16="http://schemas.microsoft.com/office/drawing/2014/main" val="2810634995"/>
                    </a:ext>
                  </a:extLst>
                </a:gridCol>
                <a:gridCol w="1235676">
                  <a:extLst>
                    <a:ext uri="{9D8B030D-6E8A-4147-A177-3AD203B41FA5}">
                      <a16:colId xmlns:a16="http://schemas.microsoft.com/office/drawing/2014/main" val="3626253435"/>
                    </a:ext>
                  </a:extLst>
                </a:gridCol>
                <a:gridCol w="1396313">
                  <a:extLst>
                    <a:ext uri="{9D8B030D-6E8A-4147-A177-3AD203B41FA5}">
                      <a16:colId xmlns:a16="http://schemas.microsoft.com/office/drawing/2014/main" val="4256322806"/>
                    </a:ext>
                  </a:extLst>
                </a:gridCol>
                <a:gridCol w="1136822">
                  <a:extLst>
                    <a:ext uri="{9D8B030D-6E8A-4147-A177-3AD203B41FA5}">
                      <a16:colId xmlns:a16="http://schemas.microsoft.com/office/drawing/2014/main" val="3429755673"/>
                    </a:ext>
                  </a:extLst>
                </a:gridCol>
                <a:gridCol w="1507524">
                  <a:extLst>
                    <a:ext uri="{9D8B030D-6E8A-4147-A177-3AD203B41FA5}">
                      <a16:colId xmlns:a16="http://schemas.microsoft.com/office/drawing/2014/main" val="2423026317"/>
                    </a:ext>
                  </a:extLst>
                </a:gridCol>
                <a:gridCol w="1668162">
                  <a:extLst>
                    <a:ext uri="{9D8B030D-6E8A-4147-A177-3AD203B41FA5}">
                      <a16:colId xmlns:a16="http://schemas.microsoft.com/office/drawing/2014/main" val="3783807093"/>
                    </a:ext>
                  </a:extLst>
                </a:gridCol>
              </a:tblGrid>
              <a:tr h="209550">
                <a:tc>
                  <a:txBody>
                    <a:bodyPr/>
                    <a:lstStyle/>
                    <a:p>
                      <a:pPr algn="l" fontAlgn="ct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r>
                        <a:rPr lang="zh-TW" altLang="en-US" sz="2000" u="none" strike="noStrike">
                          <a:effectLst/>
                        </a:rPr>
                        <a:t>出險係數</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r>
                        <a:rPr lang="zh-TW" altLang="en-US" sz="2000" u="none" strike="noStrike">
                          <a:effectLst/>
                        </a:rPr>
                        <a:t>係數沒出險</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r>
                        <a:rPr lang="zh-TW" altLang="en-US" sz="2000" u="none" strike="noStrike">
                          <a:effectLst/>
                        </a:rPr>
                        <a:t>出險保費</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r>
                        <a:rPr lang="zh-TW" altLang="en-US" sz="2000" u="none" strike="noStrike">
                          <a:effectLst/>
                        </a:rPr>
                        <a:t>未出險保費</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r>
                        <a:rPr lang="zh-TW" altLang="en-US" sz="2000" u="none" strike="noStrike">
                          <a:effectLst/>
                        </a:rPr>
                        <a:t>乙式費用差額</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1462332877"/>
                  </a:ext>
                </a:extLst>
              </a:tr>
              <a:tr h="209550">
                <a:tc>
                  <a:txBody>
                    <a:bodyPr/>
                    <a:lstStyle/>
                    <a:p>
                      <a:pPr algn="l" fontAlgn="ctr"/>
                      <a:r>
                        <a:rPr lang="zh-TW" altLang="en-US" sz="2000" u="none" strike="noStrike">
                          <a:effectLst/>
                        </a:rPr>
                        <a:t>第</a:t>
                      </a:r>
                      <a:r>
                        <a:rPr lang="en-US" altLang="zh-TW" sz="2000" u="none" strike="noStrike">
                          <a:effectLst/>
                        </a:rPr>
                        <a:t>1</a:t>
                      </a:r>
                      <a:r>
                        <a:rPr lang="zh-TW" altLang="en-US" sz="2000" u="none" strike="noStrike">
                          <a:effectLst/>
                        </a:rPr>
                        <a:t>年</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50000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50000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1878696529"/>
                  </a:ext>
                </a:extLst>
              </a:tr>
              <a:tr h="209550">
                <a:tc>
                  <a:txBody>
                    <a:bodyPr/>
                    <a:lstStyle/>
                    <a:p>
                      <a:pPr algn="l" fontAlgn="ctr"/>
                      <a:r>
                        <a:rPr lang="zh-TW" altLang="en-US" sz="2000" u="none" strike="noStrike">
                          <a:effectLst/>
                        </a:rPr>
                        <a:t>第</a:t>
                      </a:r>
                      <a:r>
                        <a:rPr lang="en-US" altLang="zh-TW" sz="2000" u="none" strike="noStrike">
                          <a:effectLst/>
                        </a:rPr>
                        <a:t>2</a:t>
                      </a:r>
                      <a:r>
                        <a:rPr lang="zh-TW" altLang="en-US" sz="2000" u="none" strike="noStrike">
                          <a:effectLst/>
                        </a:rPr>
                        <a:t>年</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-0.2</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-0.2</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41000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41000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2709869948"/>
                  </a:ext>
                </a:extLst>
              </a:tr>
              <a:tr h="209550">
                <a:tc>
                  <a:txBody>
                    <a:bodyPr/>
                    <a:lstStyle/>
                    <a:p>
                      <a:pPr algn="l" fontAlgn="ctr"/>
                      <a:r>
                        <a:rPr lang="zh-TW" altLang="en-US" sz="2000" u="none" strike="noStrike">
                          <a:effectLst/>
                        </a:rPr>
                        <a:t>第</a:t>
                      </a:r>
                      <a:r>
                        <a:rPr lang="en-US" altLang="zh-TW" sz="2000" u="none" strike="noStrike">
                          <a:effectLst/>
                        </a:rPr>
                        <a:t>3</a:t>
                      </a:r>
                      <a:r>
                        <a:rPr lang="zh-TW" altLang="en-US" sz="2000" u="none" strike="noStrike">
                          <a:effectLst/>
                        </a:rPr>
                        <a:t>年</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-0.2</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-0.4</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41000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34000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7000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40365020"/>
                  </a:ext>
                </a:extLst>
              </a:tr>
              <a:tr h="209550">
                <a:tc>
                  <a:txBody>
                    <a:bodyPr/>
                    <a:lstStyle/>
                    <a:p>
                      <a:pPr algn="l" fontAlgn="ctr"/>
                      <a:r>
                        <a:rPr lang="zh-TW" altLang="en-US" sz="2000" u="none" strike="noStrike">
                          <a:effectLst/>
                        </a:rPr>
                        <a:t>第</a:t>
                      </a:r>
                      <a:r>
                        <a:rPr lang="en-US" altLang="zh-TW" sz="2000" u="none" strike="noStrike">
                          <a:effectLst/>
                        </a:rPr>
                        <a:t>4</a:t>
                      </a:r>
                      <a:r>
                        <a:rPr lang="zh-TW" altLang="en-US" sz="2000" u="none" strike="noStrike">
                          <a:effectLst/>
                        </a:rPr>
                        <a:t>年</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-0.4</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-0.6</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34000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27000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7000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3852139110"/>
                  </a:ext>
                </a:extLst>
              </a:tr>
              <a:tr h="209550">
                <a:tc>
                  <a:txBody>
                    <a:bodyPr/>
                    <a:lstStyle/>
                    <a:p>
                      <a:pPr algn="l" fontAlgn="ctr"/>
                      <a:r>
                        <a:rPr lang="zh-TW" altLang="en-US" sz="2000" u="none" strike="noStrike">
                          <a:effectLst/>
                        </a:rPr>
                        <a:t>第</a:t>
                      </a:r>
                      <a:r>
                        <a:rPr lang="en-US" altLang="zh-TW" sz="2000" u="none" strike="noStrike">
                          <a:effectLst/>
                        </a:rPr>
                        <a:t>5</a:t>
                      </a:r>
                      <a:r>
                        <a:rPr lang="zh-TW" altLang="en-US" sz="2000" u="none" strike="noStrike">
                          <a:effectLst/>
                        </a:rPr>
                        <a:t>年</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-0.6</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-0.6</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27000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27000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a:effectLst/>
                        </a:rPr>
                        <a:t>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922102721"/>
                  </a:ext>
                </a:extLst>
              </a:tr>
              <a:tr h="209550">
                <a:tc>
                  <a:txBody>
                    <a:bodyPr/>
                    <a:lstStyle/>
                    <a:p>
                      <a:pPr algn="l" fontAlgn="ct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r>
                        <a:rPr lang="zh-TW" altLang="en-US" sz="2000" u="none" strike="noStrike">
                          <a:effectLst/>
                        </a:rPr>
                        <a:t>合計</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2000" u="none" strike="noStrike" dirty="0">
                          <a:effectLst/>
                        </a:rPr>
                        <a:t>14000</a:t>
                      </a:r>
                      <a:endParaRPr lang="en-US" altLang="zh-TW"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3455539525"/>
                  </a:ext>
                </a:extLst>
              </a:tr>
            </a:tbl>
          </a:graphicData>
        </a:graphic>
      </p:graphicFrame>
    </p:spTree>
    <p:extLst>
      <p:ext uri="{BB962C8B-B14F-4D97-AF65-F5344CB8AC3E}">
        <p14:creationId xmlns:p14="http://schemas.microsoft.com/office/powerpoint/2010/main" val="764283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28650" y="365126"/>
            <a:ext cx="7886700" cy="1073149"/>
          </a:xfrm>
        </p:spPr>
        <p:txBody>
          <a:bodyPr/>
          <a:lstStyle/>
          <a:p>
            <a:r>
              <a:rPr lang="zh-TW" altLang="en-US" dirty="0"/>
              <a:t>強制</a:t>
            </a:r>
            <a:r>
              <a:rPr lang="zh-TW" altLang="en-US" dirty="0" smtClean="0"/>
              <a:t>險</a:t>
            </a:r>
            <a:r>
              <a:rPr lang="en-US" altLang="zh-TW" dirty="0" smtClean="0"/>
              <a:t>(</a:t>
            </a:r>
            <a:r>
              <a:rPr lang="zh-TW" altLang="en-US" dirty="0" smtClean="0"/>
              <a:t>續</a:t>
            </a:r>
            <a:r>
              <a:rPr lang="en-US" altLang="zh-TW" dirty="0" smtClean="0"/>
              <a:t>)</a:t>
            </a:r>
            <a:endParaRPr lang="zh-TW" altLang="en-US" dirty="0"/>
          </a:p>
        </p:txBody>
      </p:sp>
      <p:sp>
        <p:nvSpPr>
          <p:cNvPr id="3" name="內容版面配置區 2"/>
          <p:cNvSpPr>
            <a:spLocks noGrp="1"/>
          </p:cNvSpPr>
          <p:nvPr>
            <p:ph idx="1"/>
          </p:nvPr>
        </p:nvSpPr>
        <p:spPr>
          <a:xfrm>
            <a:off x="197708" y="1343025"/>
            <a:ext cx="8723871" cy="4833938"/>
          </a:xfrm>
        </p:spPr>
        <p:txBody>
          <a:bodyPr>
            <a:noAutofit/>
          </a:bodyPr>
          <a:lstStyle/>
          <a:p>
            <a:r>
              <a:rPr lang="zh-TW" altLang="en-US" sz="2400" dirty="0"/>
              <a:t>強制險的理賠對象為</a:t>
            </a:r>
            <a:r>
              <a:rPr lang="zh-TW" altLang="en-US" sz="2400" dirty="0">
                <a:solidFill>
                  <a:srgbClr val="FF0000"/>
                </a:solidFill>
              </a:rPr>
              <a:t>加害者除外</a:t>
            </a:r>
            <a:r>
              <a:rPr lang="zh-TW" altLang="en-US" sz="2400" dirty="0"/>
              <a:t>的其它人</a:t>
            </a:r>
          </a:p>
          <a:p>
            <a:pPr lvl="1">
              <a:lnSpc>
                <a:spcPct val="110000"/>
              </a:lnSpc>
            </a:pPr>
            <a:r>
              <a:rPr lang="zh-TW" altLang="en-US" sz="2400" dirty="0"/>
              <a:t>你跟對方發生擦撞，對方的駕駛、對方的乘客、你自己的乘客都可以向</a:t>
            </a:r>
            <a:r>
              <a:rPr lang="zh-TW" altLang="en-US" sz="2400" dirty="0">
                <a:solidFill>
                  <a:srgbClr val="FF0000"/>
                </a:solidFill>
              </a:rPr>
              <a:t>你的保險公司</a:t>
            </a:r>
            <a:r>
              <a:rPr lang="zh-TW" altLang="en-US" sz="2400" dirty="0"/>
              <a:t>申請理賠</a:t>
            </a:r>
          </a:p>
          <a:p>
            <a:pPr lvl="1">
              <a:lnSpc>
                <a:spcPct val="110000"/>
              </a:lnSpc>
            </a:pPr>
            <a:r>
              <a:rPr lang="zh-TW" altLang="en-US" sz="2400" dirty="0"/>
              <a:t>相反地，你跟對方發生擦撞，你、你的乘客、對方的乘客可以向</a:t>
            </a:r>
            <a:r>
              <a:rPr lang="zh-TW" altLang="en-US" sz="2400" dirty="0">
                <a:solidFill>
                  <a:srgbClr val="FF0000"/>
                </a:solidFill>
              </a:rPr>
              <a:t>對方駕駛的保險公司</a:t>
            </a:r>
            <a:r>
              <a:rPr lang="zh-TW" altLang="en-US" sz="2400" dirty="0"/>
              <a:t>申請理賠</a:t>
            </a:r>
          </a:p>
          <a:p>
            <a:pPr lvl="1">
              <a:lnSpc>
                <a:spcPct val="120000"/>
              </a:lnSpc>
            </a:pPr>
            <a:r>
              <a:rPr lang="zh-TW" altLang="en-US" sz="2400" dirty="0" smtClean="0"/>
              <a:t>例如：小</a:t>
            </a:r>
            <a:r>
              <a:rPr lang="zh-TW" altLang="en-US" sz="2400" dirty="0"/>
              <a:t>明不幸發生車禍時，可以跟事故對方的強制</a:t>
            </a:r>
            <a:r>
              <a:rPr lang="zh-TW" altLang="en-US" sz="2400" dirty="0" smtClean="0"/>
              <a:t>險</a:t>
            </a:r>
            <a:r>
              <a:rPr lang="zh-TW" altLang="en-US" sz="2400" dirty="0"/>
              <a:t>申請</a:t>
            </a:r>
            <a:r>
              <a:rPr lang="zh-TW" altLang="en-US" sz="2400" dirty="0" smtClean="0"/>
              <a:t>理賠</a:t>
            </a:r>
            <a:r>
              <a:rPr lang="zh-TW" altLang="en-US" sz="2400" dirty="0"/>
              <a:t>，而對方也可以跟小明的強制險申請理賠，這種</a:t>
            </a:r>
            <a:r>
              <a:rPr lang="zh-TW" altLang="en-US" sz="2400" dirty="0">
                <a:solidFill>
                  <a:srgbClr val="FF0000"/>
                </a:solidFill>
              </a:rPr>
              <a:t>無須釐清肇事責任</a:t>
            </a:r>
            <a:r>
              <a:rPr lang="zh-TW" altLang="en-US" sz="2400" dirty="0"/>
              <a:t>且可以互相請領理賠金的方式稱為</a:t>
            </a:r>
            <a:r>
              <a:rPr lang="zh-TW" altLang="en-US" sz="2400" dirty="0">
                <a:solidFill>
                  <a:srgbClr val="FF0000"/>
                </a:solidFill>
              </a:rPr>
              <a:t>「交叉理賠」</a:t>
            </a:r>
            <a:r>
              <a:rPr lang="zh-TW" altLang="en-US" sz="2400" dirty="0"/>
              <a:t>。</a:t>
            </a:r>
            <a:endParaRPr lang="en-US" altLang="zh-TW" sz="2400" dirty="0"/>
          </a:p>
          <a:p>
            <a:r>
              <a:rPr lang="zh-TW" altLang="en-US" sz="2400" dirty="0" smtClean="0"/>
              <a:t>但是</a:t>
            </a:r>
            <a:r>
              <a:rPr lang="zh-TW" altLang="en-US" sz="2400" dirty="0"/>
              <a:t>請注意，同一受害人，只能對一家保險公司申請一次理賠</a:t>
            </a:r>
          </a:p>
          <a:p>
            <a:pPr lvl="1">
              <a:lnSpc>
                <a:spcPct val="120000"/>
              </a:lnSpc>
            </a:pPr>
            <a:r>
              <a:rPr lang="zh-TW" altLang="en-US" sz="2400" dirty="0"/>
              <a:t>譬如你的乘客雖然可以向你的保險公司申請賠償，也可以跟對方的保險公司申請賠償，但是僅能擇一申請不得重複</a:t>
            </a:r>
          </a:p>
          <a:p>
            <a:pPr marL="0" indent="0">
              <a:buNone/>
            </a:pPr>
            <a:endParaRPr lang="zh-TW" altLang="en-US" sz="2400" dirty="0"/>
          </a:p>
          <a:p>
            <a:endParaRPr lang="zh-TW" altLang="en-US" sz="2400" dirty="0"/>
          </a:p>
        </p:txBody>
      </p:sp>
    </p:spTree>
    <p:extLst>
      <p:ext uri="{BB962C8B-B14F-4D97-AF65-F5344CB8AC3E}">
        <p14:creationId xmlns:p14="http://schemas.microsoft.com/office/powerpoint/2010/main" val="21827593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t>第三人責任險的肇事係數總共分為</a:t>
            </a:r>
            <a:r>
              <a:rPr lang="en-US" altLang="zh-TW" b="1" dirty="0"/>
              <a:t>19</a:t>
            </a:r>
            <a:r>
              <a:rPr lang="zh-TW" altLang="en-US" b="1" dirty="0"/>
              <a:t>個</a:t>
            </a:r>
            <a:r>
              <a:rPr lang="zh-TW" altLang="en-US" b="1" dirty="0" smtClean="0"/>
              <a:t>等級</a:t>
            </a:r>
            <a:endParaRPr lang="zh-TW" altLang="en-US" dirty="0"/>
          </a:p>
        </p:txBody>
      </p:sp>
      <p:pic>
        <p:nvPicPr>
          <p:cNvPr id="4098" name="Picture 2" descr="æªå½å"/>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09679" y="2504994"/>
            <a:ext cx="4699242" cy="3143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194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b="1" dirty="0" smtClean="0"/>
              <a:t>如果</a:t>
            </a:r>
            <a:r>
              <a:rPr lang="zh-TW" altLang="en-US" b="1" dirty="0"/>
              <a:t>第一次投保的話，以等級四來計算</a:t>
            </a:r>
            <a:endParaRPr lang="zh-TW" altLang="en-US" dirty="0"/>
          </a:p>
          <a:p>
            <a:r>
              <a:rPr lang="zh-TW" altLang="en-US" b="1" u="sng" dirty="0" smtClean="0"/>
              <a:t>前一</a:t>
            </a:r>
            <a:r>
              <a:rPr lang="zh-TW" altLang="en-US" b="1" u="sng" dirty="0"/>
              <a:t>年沒有理賠，降低</a:t>
            </a:r>
            <a:r>
              <a:rPr lang="en-US" altLang="zh-TW" b="1" u="sng" dirty="0"/>
              <a:t>1</a:t>
            </a:r>
            <a:r>
              <a:rPr lang="zh-TW" altLang="en-US" b="1" u="sng" dirty="0"/>
              <a:t>級</a:t>
            </a:r>
            <a:r>
              <a:rPr lang="zh-TW" altLang="en-US" b="1" dirty="0"/>
              <a:t>（即減少</a:t>
            </a:r>
            <a:r>
              <a:rPr lang="en-US" altLang="zh-TW" b="1" dirty="0"/>
              <a:t>10</a:t>
            </a:r>
            <a:r>
              <a:rPr lang="zh-TW" altLang="en-US" b="1" dirty="0"/>
              <a:t>％保費）</a:t>
            </a:r>
            <a:endParaRPr lang="zh-TW" altLang="en-US" dirty="0"/>
          </a:p>
          <a:p>
            <a:r>
              <a:rPr lang="zh-TW" altLang="en-US" b="1" u="sng" dirty="0" smtClean="0"/>
              <a:t>前一</a:t>
            </a:r>
            <a:r>
              <a:rPr lang="zh-TW" altLang="en-US" b="1" u="sng" dirty="0"/>
              <a:t>年有出險，每理賠一次增加</a:t>
            </a:r>
            <a:r>
              <a:rPr lang="en-US" altLang="zh-TW" b="1" u="sng" dirty="0"/>
              <a:t>3</a:t>
            </a:r>
            <a:r>
              <a:rPr lang="zh-TW" altLang="en-US" b="1" u="sng" dirty="0"/>
              <a:t>級</a:t>
            </a:r>
            <a:r>
              <a:rPr lang="zh-TW" altLang="en-US" b="1" dirty="0"/>
              <a:t>（即增加</a:t>
            </a:r>
            <a:r>
              <a:rPr lang="en-US" altLang="zh-TW" b="1" dirty="0"/>
              <a:t>30</a:t>
            </a:r>
            <a:r>
              <a:rPr lang="zh-TW" altLang="en-US" b="1" dirty="0"/>
              <a:t>％保費）</a:t>
            </a:r>
            <a:endParaRPr lang="zh-TW" altLang="en-US" dirty="0"/>
          </a:p>
          <a:p>
            <a:r>
              <a:rPr lang="zh-TW" altLang="en-US" b="1" dirty="0" smtClean="0"/>
              <a:t>朋友</a:t>
            </a:r>
            <a:r>
              <a:rPr lang="zh-TW" altLang="en-US" b="1" dirty="0"/>
              <a:t>或家人開車出去發生車禍，</a:t>
            </a:r>
            <a:r>
              <a:rPr lang="zh-TW" altLang="en-US" b="1" u="sng" dirty="0"/>
              <a:t>理賠的係數會算在車主的頭上</a:t>
            </a:r>
            <a:endParaRPr lang="zh-TW" altLang="en-US" dirty="0"/>
          </a:p>
          <a:p>
            <a:r>
              <a:rPr lang="zh-TW" altLang="en-US" b="1" u="sng" dirty="0" smtClean="0"/>
              <a:t>係數</a:t>
            </a:r>
            <a:r>
              <a:rPr lang="zh-TW" altLang="en-US" b="1" u="sng" dirty="0"/>
              <a:t>是跟著被保險人的，所以出險過一次，名下所有的車子保費都會一起漲價</a:t>
            </a:r>
            <a:endParaRPr lang="zh-TW" altLang="en-US" dirty="0"/>
          </a:p>
          <a:p>
            <a:endParaRPr lang="zh-TW" altLang="en-US" dirty="0"/>
          </a:p>
        </p:txBody>
      </p:sp>
    </p:spTree>
    <p:extLst>
      <p:ext uri="{BB962C8B-B14F-4D97-AF65-F5344CB8AC3E}">
        <p14:creationId xmlns:p14="http://schemas.microsoft.com/office/powerpoint/2010/main" val="24751641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b="1" dirty="0"/>
              <a:t>強制險、第三人責任險、車體損失險，三者的賠款係數都不一樣</a:t>
            </a:r>
            <a:endParaRPr lang="zh-TW" altLang="en-US" dirty="0"/>
          </a:p>
          <a:p>
            <a:r>
              <a:rPr lang="zh-TW" altLang="en-US" b="1" dirty="0"/>
              <a:t>另外</a:t>
            </a:r>
            <a:r>
              <a:rPr lang="en-US" altLang="zh-TW" b="1" u="sng" dirty="0"/>
              <a:t>【</a:t>
            </a:r>
            <a:r>
              <a:rPr lang="zh-TW" altLang="en-US" b="1" u="sng" dirty="0"/>
              <a:t>機車</a:t>
            </a:r>
            <a:r>
              <a:rPr lang="en-US" altLang="zh-TW" b="1" u="sng" dirty="0"/>
              <a:t>】</a:t>
            </a:r>
            <a:r>
              <a:rPr lang="zh-TW" altLang="en-US" b="1" u="sng" dirty="0"/>
              <a:t>的強制險</a:t>
            </a:r>
            <a:r>
              <a:rPr lang="zh-TW" altLang="en-US" b="1" dirty="0"/>
              <a:t>因為考量到作業成本的問題，</a:t>
            </a:r>
            <a:r>
              <a:rPr lang="zh-TW" altLang="en-US" b="1" u="sng" dirty="0"/>
              <a:t>沒有施行從人因素</a:t>
            </a:r>
            <a:r>
              <a:rPr lang="zh-TW" altLang="en-US" b="1" dirty="0"/>
              <a:t>，所以並沒有保費變更的疑慮。</a:t>
            </a:r>
            <a:endParaRPr lang="zh-TW" altLang="en-US" dirty="0"/>
          </a:p>
        </p:txBody>
      </p:sp>
    </p:spTree>
    <p:extLst>
      <p:ext uri="{BB962C8B-B14F-4D97-AF65-F5344CB8AC3E}">
        <p14:creationId xmlns:p14="http://schemas.microsoft.com/office/powerpoint/2010/main" val="28505914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保險公司因為損失率的關係調整保費</a:t>
            </a:r>
          </a:p>
        </p:txBody>
      </p:sp>
      <p:sp>
        <p:nvSpPr>
          <p:cNvPr id="3" name="內容版面配置區 2"/>
          <p:cNvSpPr>
            <a:spLocks noGrp="1"/>
          </p:cNvSpPr>
          <p:nvPr>
            <p:ph idx="1"/>
          </p:nvPr>
        </p:nvSpPr>
        <p:spPr>
          <a:xfrm>
            <a:off x="857250" y="1870076"/>
            <a:ext cx="7886700" cy="4351338"/>
          </a:xfrm>
        </p:spPr>
        <p:txBody>
          <a:bodyPr/>
          <a:lstStyle/>
          <a:p>
            <a:r>
              <a:rPr lang="zh-TW" altLang="en-US" b="1" dirty="0"/>
              <a:t>除了上面提到的「年齡、性別、肇事紀錄」以外，有最後一個你車險漲價的原因，那</a:t>
            </a:r>
            <a:r>
              <a:rPr lang="zh-TW" altLang="en-US" b="1" dirty="0" smtClean="0"/>
              <a:t>就是</a:t>
            </a:r>
            <a:r>
              <a:rPr lang="zh-TW" altLang="en-US" b="1" dirty="0"/>
              <a:t>保險公司因為損失率的關係調整保費</a:t>
            </a:r>
            <a:r>
              <a:rPr lang="zh-TW" altLang="en-US" b="1" dirty="0" smtClean="0"/>
              <a:t>。</a:t>
            </a:r>
            <a:endParaRPr lang="en-US" altLang="zh-TW" b="1" dirty="0" smtClean="0"/>
          </a:p>
          <a:p>
            <a:endParaRPr lang="zh-TW" altLang="en-US" dirty="0"/>
          </a:p>
        </p:txBody>
      </p:sp>
      <p:pic>
        <p:nvPicPr>
          <p:cNvPr id="5122" name="Picture 2" descr="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462" y="2824673"/>
            <a:ext cx="6643688" cy="358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031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57250" y="609600"/>
            <a:ext cx="7406640" cy="910281"/>
          </a:xfrm>
        </p:spPr>
        <p:txBody>
          <a:bodyPr/>
          <a:lstStyle/>
          <a:p>
            <a:r>
              <a:rPr lang="zh-TW" altLang="en-US" dirty="0"/>
              <a:t>強制險</a:t>
            </a:r>
            <a:r>
              <a:rPr lang="en-US" altLang="zh-TW" dirty="0"/>
              <a:t>(</a:t>
            </a:r>
            <a:r>
              <a:rPr lang="zh-TW" altLang="en-US" dirty="0"/>
              <a:t>續</a:t>
            </a:r>
            <a:r>
              <a:rPr lang="en-US" altLang="zh-TW" dirty="0"/>
              <a:t>)</a:t>
            </a:r>
            <a:endParaRPr lang="zh-TW" altLang="en-US" dirty="0"/>
          </a:p>
        </p:txBody>
      </p:sp>
      <p:sp>
        <p:nvSpPr>
          <p:cNvPr id="3" name="內容版面配置區 2"/>
          <p:cNvSpPr>
            <a:spLocks noGrp="1"/>
          </p:cNvSpPr>
          <p:nvPr>
            <p:ph idx="1"/>
          </p:nvPr>
        </p:nvSpPr>
        <p:spPr/>
        <p:txBody>
          <a:bodyPr>
            <a:normAutofit/>
          </a:bodyPr>
          <a:lstStyle/>
          <a:p>
            <a:r>
              <a:rPr lang="zh-TW" altLang="en-US" sz="2400" dirty="0" smtClean="0"/>
              <a:t>若</a:t>
            </a:r>
            <a:r>
              <a:rPr lang="zh-TW" altLang="en-US" sz="2400" dirty="0"/>
              <a:t>交通事故跟別的車輛無關（單一事故），</a:t>
            </a:r>
            <a:r>
              <a:rPr lang="zh-TW" altLang="en-US" sz="2400" dirty="0" smtClean="0"/>
              <a:t>如</a:t>
            </a:r>
            <a:r>
              <a:rPr lang="zh-TW" altLang="en-US" sz="2400" dirty="0"/>
              <a:t>自</a:t>
            </a:r>
            <a:r>
              <a:rPr lang="zh-TW" altLang="en-US" sz="2400" dirty="0" smtClean="0"/>
              <a:t>摔、撞到</a:t>
            </a:r>
            <a:r>
              <a:rPr lang="zh-TW" altLang="en-US" sz="2400" dirty="0"/>
              <a:t>電線桿、分隔島等， 強制險則完全不會啟動理賠</a:t>
            </a:r>
            <a:r>
              <a:rPr lang="zh-TW" altLang="en-US" sz="2400" dirty="0" smtClean="0"/>
              <a:t>。</a:t>
            </a:r>
            <a:endParaRPr lang="en-US" altLang="zh-TW" sz="2400" dirty="0" smtClean="0"/>
          </a:p>
          <a:p>
            <a:r>
              <a:rPr lang="zh-TW" altLang="en-US" sz="2400" dirty="0"/>
              <a:t>但</a:t>
            </a:r>
            <a:r>
              <a:rPr lang="zh-TW" altLang="en-US" sz="2400" dirty="0" smtClean="0"/>
              <a:t>如果</a:t>
            </a:r>
            <a:r>
              <a:rPr lang="zh-TW" altLang="en-US" sz="2400" dirty="0"/>
              <a:t>你是自</a:t>
            </a:r>
            <a:r>
              <a:rPr lang="zh-TW" altLang="en-US" sz="2400" dirty="0" smtClean="0"/>
              <a:t>摔、</a:t>
            </a:r>
            <a:r>
              <a:rPr lang="zh-TW" altLang="en-US" sz="2400" dirty="0"/>
              <a:t>撞到電線桿、分隔島等</a:t>
            </a:r>
            <a:r>
              <a:rPr lang="zh-TW" altLang="en-US" sz="2400" dirty="0" smtClean="0"/>
              <a:t>，是你</a:t>
            </a:r>
            <a:r>
              <a:rPr lang="zh-TW" altLang="en-US" sz="2400" dirty="0"/>
              <a:t>後座有載人，後坐的人可以向你的保險公司申請理賠</a:t>
            </a:r>
            <a:endParaRPr lang="en-US" altLang="zh-TW" sz="2400" dirty="0"/>
          </a:p>
          <a:p>
            <a:r>
              <a:rPr lang="zh-TW" altLang="en-US" sz="2400" dirty="0"/>
              <a:t>甚至你今天自己騎車，去撞到</a:t>
            </a:r>
            <a:r>
              <a:rPr lang="zh-TW" altLang="en-US" sz="2400" dirty="0">
                <a:solidFill>
                  <a:srgbClr val="FF0000"/>
                </a:solidFill>
              </a:rPr>
              <a:t>合法停在路邊的車</a:t>
            </a:r>
            <a:r>
              <a:rPr lang="zh-TW" altLang="en-US" sz="2400" dirty="0"/>
              <a:t>，即使車上沒人，你都可以申請</a:t>
            </a:r>
            <a:r>
              <a:rPr lang="zh-TW" altLang="en-US" sz="2400" dirty="0">
                <a:solidFill>
                  <a:srgbClr val="FF0000"/>
                </a:solidFill>
              </a:rPr>
              <a:t>對方的強制險</a:t>
            </a:r>
            <a:r>
              <a:rPr lang="zh-TW" altLang="en-US" sz="2400" dirty="0"/>
              <a:t>喔！</a:t>
            </a:r>
          </a:p>
          <a:p>
            <a:endParaRPr lang="zh-TW" altLang="en-US" sz="2400" dirty="0"/>
          </a:p>
        </p:txBody>
      </p:sp>
    </p:spTree>
    <p:extLst>
      <p:ext uri="{BB962C8B-B14F-4D97-AF65-F5344CB8AC3E}">
        <p14:creationId xmlns:p14="http://schemas.microsoft.com/office/powerpoint/2010/main" val="1527240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68680" y="304800"/>
            <a:ext cx="7406640" cy="1026555"/>
          </a:xfrm>
        </p:spPr>
        <p:txBody>
          <a:bodyPr/>
          <a:lstStyle/>
          <a:p>
            <a:r>
              <a:rPr lang="zh-TW" altLang="en-US" dirty="0"/>
              <a:t>強制</a:t>
            </a:r>
            <a:r>
              <a:rPr lang="zh-TW" altLang="en-US" dirty="0" smtClean="0"/>
              <a:t>險理賠內容</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909655286"/>
              </p:ext>
            </p:extLst>
          </p:nvPr>
        </p:nvGraphicFramePr>
        <p:xfrm>
          <a:off x="395416" y="1331355"/>
          <a:ext cx="8587946" cy="5270402"/>
        </p:xfrm>
        <a:graphic>
          <a:graphicData uri="http://schemas.openxmlformats.org/drawingml/2006/table">
            <a:tbl>
              <a:tblPr/>
              <a:tblGrid>
                <a:gridCol w="8587946">
                  <a:extLst>
                    <a:ext uri="{9D8B030D-6E8A-4147-A177-3AD203B41FA5}">
                      <a16:colId xmlns:a16="http://schemas.microsoft.com/office/drawing/2014/main" val="2983485489"/>
                    </a:ext>
                  </a:extLst>
                </a:gridCol>
              </a:tblGrid>
              <a:tr h="43513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20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rPr>
                        <a:t>身故理賠：200萬元（</a:t>
                      </a:r>
                      <a:r>
                        <a:rPr kumimoji="0" lang="zh-TW" altLang="zh-TW" sz="2000" b="1" i="0" u="sng"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rPr>
                        <a:t>定額給付</a:t>
                      </a:r>
                      <a:r>
                        <a:rPr kumimoji="0" lang="zh-TW" altLang="zh-TW" sz="20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rPr>
                        <a:t>）</a:t>
                      </a:r>
                      <a:endParaRPr kumimoji="0" lang="zh-TW" altLang="zh-TW"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20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rPr>
                        <a:t>殘廢理賠：200萬元（</a:t>
                      </a:r>
                      <a:r>
                        <a:rPr kumimoji="0" lang="zh-TW" altLang="zh-TW" sz="20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hlinkClick r:id="rId2"/>
                        </a:rPr>
                        <a:t>依殘廢等級理賠５～２００萬不等</a:t>
                      </a:r>
                      <a:r>
                        <a:rPr kumimoji="0" lang="zh-TW" altLang="zh-TW" sz="20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rPr>
                        <a:t>）</a:t>
                      </a:r>
                      <a:endParaRPr kumimoji="0" lang="zh-TW" altLang="zh-TW"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20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rPr>
                        <a:t>醫療理賠：20萬元（</a:t>
                      </a:r>
                      <a:r>
                        <a:rPr kumimoji="0" lang="zh-TW" altLang="zh-TW" sz="2000" b="1" i="0" u="sng"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rPr>
                        <a:t>實報實銷，以下細項合併申請不得超過２０萬元</a:t>
                      </a:r>
                      <a:r>
                        <a:rPr kumimoji="0" lang="zh-TW" altLang="zh-TW" sz="20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rPr>
                        <a:t>）</a:t>
                      </a:r>
                      <a:endParaRPr kumimoji="0" lang="zh-TW" altLang="zh-TW" sz="2000" b="0" i="0" u="none" strike="noStrike" cap="none" normalizeH="0" baseline="0" dirty="0" smtClean="0">
                        <a:ln>
                          <a:noFill/>
                        </a:ln>
                        <a:solidFill>
                          <a:schemeClr val="tx1"/>
                        </a:solidFill>
                        <a:effectLst/>
                      </a:endParaRPr>
                    </a:p>
                    <a:p>
                      <a:r>
                        <a:rPr lang="zh-TW" altLang="en-US" sz="2000" b="1" dirty="0" smtClean="0">
                          <a:solidFill>
                            <a:srgbClr val="FF0000"/>
                          </a:solidFill>
                          <a:effectLst/>
                          <a:latin typeface="標楷體" panose="03000509000000000000" pitchFamily="65" charset="-120"/>
                          <a:ea typeface="標楷體" panose="03000509000000000000" pitchFamily="65" charset="-120"/>
                        </a:rPr>
                        <a:t>包括：</a:t>
                      </a:r>
                      <a:endParaRPr lang="en-US" altLang="zh-TW" sz="2000" b="1" dirty="0" smtClean="0">
                        <a:solidFill>
                          <a:srgbClr val="FF0000"/>
                        </a:solidFill>
                        <a:effectLst/>
                        <a:latin typeface="標楷體" panose="03000509000000000000" pitchFamily="65" charset="-120"/>
                        <a:ea typeface="標楷體" panose="03000509000000000000" pitchFamily="65" charset="-120"/>
                      </a:endParaRPr>
                    </a:p>
                    <a:p>
                      <a:r>
                        <a:rPr lang="zh-TW" altLang="en-US" sz="2000" b="1" dirty="0" smtClean="0">
                          <a:solidFill>
                            <a:schemeClr val="tx1"/>
                          </a:solidFill>
                          <a:effectLst/>
                          <a:latin typeface="標楷體" panose="03000509000000000000" pitchFamily="65" charset="-120"/>
                          <a:ea typeface="標楷體" panose="03000509000000000000" pitchFamily="65" charset="-120"/>
                        </a:rPr>
                        <a:t>１、</a:t>
                      </a:r>
                      <a:r>
                        <a:rPr lang="zh-TW" altLang="en-US" sz="2000" b="1" dirty="0">
                          <a:solidFill>
                            <a:schemeClr val="tx1"/>
                          </a:solidFill>
                          <a:effectLst/>
                          <a:latin typeface="標楷體" panose="03000509000000000000" pitchFamily="65" charset="-120"/>
                          <a:ea typeface="標楷體" panose="03000509000000000000" pitchFamily="65" charset="-120"/>
                        </a:rPr>
                        <a:t>急救費用：救助搜尋、救護車、隨車醫護員</a:t>
                      </a:r>
                      <a:endParaRPr lang="zh-TW" altLang="en-US" sz="2000" dirty="0">
                        <a:solidFill>
                          <a:schemeClr val="tx1"/>
                        </a:solidFill>
                        <a:effectLst/>
                      </a:endParaRPr>
                    </a:p>
                    <a:p>
                      <a:r>
                        <a:rPr lang="zh-TW" altLang="en-US" sz="2000" dirty="0">
                          <a:solidFill>
                            <a:schemeClr val="tx1"/>
                          </a:solidFill>
                          <a:effectLst/>
                        </a:rPr>
                        <a:t> </a:t>
                      </a:r>
                      <a:r>
                        <a:rPr lang="zh-TW" altLang="en-US" sz="2000" b="1" dirty="0" smtClean="0">
                          <a:solidFill>
                            <a:schemeClr val="tx1"/>
                          </a:solidFill>
                          <a:effectLst/>
                          <a:latin typeface="標楷體" panose="03000509000000000000" pitchFamily="65" charset="-120"/>
                          <a:ea typeface="標楷體" panose="03000509000000000000" pitchFamily="65" charset="-120"/>
                        </a:rPr>
                        <a:t>２、</a:t>
                      </a:r>
                      <a:r>
                        <a:rPr lang="zh-TW" altLang="en-US" sz="2000" b="1" dirty="0">
                          <a:solidFill>
                            <a:schemeClr val="tx1"/>
                          </a:solidFill>
                          <a:effectLst/>
                          <a:latin typeface="標楷體" panose="03000509000000000000" pitchFamily="65" charset="-120"/>
                          <a:ea typeface="標楷體" panose="03000509000000000000" pitchFamily="65" charset="-120"/>
                        </a:rPr>
                        <a:t>診療費用</a:t>
                      </a:r>
                      <a:r>
                        <a:rPr lang="en-US" altLang="zh-TW" sz="2000" b="1" dirty="0">
                          <a:solidFill>
                            <a:schemeClr val="tx1"/>
                          </a:solidFill>
                          <a:effectLst/>
                          <a:latin typeface="標楷體" panose="03000509000000000000" pitchFamily="65" charset="-120"/>
                          <a:ea typeface="標楷體" panose="03000509000000000000" pitchFamily="65" charset="-120"/>
                        </a:rPr>
                        <a:t>:</a:t>
                      </a:r>
                      <a:endParaRPr lang="zh-TW" altLang="en-US" sz="2000" dirty="0">
                        <a:solidFill>
                          <a:schemeClr val="tx1"/>
                        </a:solidFill>
                        <a:effectLst/>
                      </a:endParaRPr>
                    </a:p>
                    <a:p>
                      <a:r>
                        <a:rPr lang="en-US" altLang="zh-TW" sz="2000" b="1" dirty="0">
                          <a:solidFill>
                            <a:schemeClr val="tx1"/>
                          </a:solidFill>
                          <a:effectLst/>
                          <a:latin typeface="標楷體" panose="03000509000000000000" pitchFamily="65" charset="-120"/>
                          <a:ea typeface="標楷體" panose="03000509000000000000" pitchFamily="65" charset="-120"/>
                        </a:rPr>
                        <a:t>(1)</a:t>
                      </a:r>
                      <a:r>
                        <a:rPr lang="zh-TW" altLang="en-US" sz="2000" b="1" dirty="0">
                          <a:solidFill>
                            <a:schemeClr val="tx1"/>
                          </a:solidFill>
                          <a:effectLst/>
                          <a:latin typeface="標楷體" panose="03000509000000000000" pitchFamily="65" charset="-120"/>
                          <a:ea typeface="標楷體" panose="03000509000000000000" pitchFamily="65" charset="-120"/>
                        </a:rPr>
                        <a:t>掛號費</a:t>
                      </a:r>
                      <a:endParaRPr lang="zh-TW" altLang="en-US" sz="2000" dirty="0">
                        <a:solidFill>
                          <a:schemeClr val="tx1"/>
                        </a:solidFill>
                        <a:effectLst/>
                      </a:endParaRPr>
                    </a:p>
                    <a:p>
                      <a:r>
                        <a:rPr lang="en-US" altLang="zh-TW" sz="2000" b="1" dirty="0">
                          <a:solidFill>
                            <a:schemeClr val="tx1"/>
                          </a:solidFill>
                          <a:effectLst/>
                          <a:latin typeface="標楷體" panose="03000509000000000000" pitchFamily="65" charset="-120"/>
                          <a:ea typeface="標楷體" panose="03000509000000000000" pitchFamily="65" charset="-120"/>
                        </a:rPr>
                        <a:t>(2)</a:t>
                      </a:r>
                      <a:r>
                        <a:rPr lang="zh-TW" altLang="en-US" sz="2000" b="1" dirty="0">
                          <a:solidFill>
                            <a:schemeClr val="tx1"/>
                          </a:solidFill>
                          <a:effectLst/>
                          <a:latin typeface="標楷體" panose="03000509000000000000" pitchFamily="65" charset="-120"/>
                          <a:ea typeface="標楷體" panose="03000509000000000000" pitchFamily="65" charset="-120"/>
                        </a:rPr>
                        <a:t>診斷證明書</a:t>
                      </a:r>
                      <a:endParaRPr lang="zh-TW" altLang="en-US" sz="2000" dirty="0">
                        <a:solidFill>
                          <a:schemeClr val="tx1"/>
                        </a:solidFill>
                        <a:effectLst/>
                      </a:endParaRPr>
                    </a:p>
                    <a:p>
                      <a:r>
                        <a:rPr lang="en-US" altLang="zh-TW" sz="2000" b="1" dirty="0">
                          <a:solidFill>
                            <a:schemeClr val="tx1"/>
                          </a:solidFill>
                          <a:effectLst/>
                          <a:latin typeface="標楷體" panose="03000509000000000000" pitchFamily="65" charset="-120"/>
                          <a:ea typeface="標楷體" panose="03000509000000000000" pitchFamily="65" charset="-120"/>
                        </a:rPr>
                        <a:t>(3)</a:t>
                      </a:r>
                      <a:r>
                        <a:rPr lang="zh-TW" altLang="en-US" sz="2000" b="1" dirty="0">
                          <a:solidFill>
                            <a:schemeClr val="tx1"/>
                          </a:solidFill>
                          <a:effectLst/>
                          <a:latin typeface="標楷體" panose="03000509000000000000" pitchFamily="65" charset="-120"/>
                          <a:ea typeface="標楷體" panose="03000509000000000000" pitchFamily="65" charset="-120"/>
                        </a:rPr>
                        <a:t>病房費差額：</a:t>
                      </a:r>
                      <a:r>
                        <a:rPr lang="en-US" altLang="zh-TW" sz="2000" b="1" dirty="0">
                          <a:solidFill>
                            <a:schemeClr val="tx1"/>
                          </a:solidFill>
                          <a:effectLst/>
                          <a:latin typeface="標楷體" panose="03000509000000000000" pitchFamily="65" charset="-120"/>
                          <a:ea typeface="標楷體" panose="03000509000000000000" pitchFamily="65" charset="-120"/>
                        </a:rPr>
                        <a:t>1500</a:t>
                      </a:r>
                      <a:r>
                        <a:rPr lang="zh-TW" altLang="en-US" sz="2000" b="1" dirty="0">
                          <a:solidFill>
                            <a:schemeClr val="tx1"/>
                          </a:solidFill>
                          <a:effectLst/>
                          <a:latin typeface="標楷體" panose="03000509000000000000" pitchFamily="65" charset="-120"/>
                          <a:ea typeface="標楷體" panose="03000509000000000000" pitchFamily="65" charset="-120"/>
                        </a:rPr>
                        <a:t>元</a:t>
                      </a:r>
                      <a:r>
                        <a:rPr lang="en-US" altLang="zh-TW" sz="2000" b="1" dirty="0">
                          <a:solidFill>
                            <a:schemeClr val="tx1"/>
                          </a:solidFill>
                          <a:effectLst/>
                          <a:latin typeface="標楷體" panose="03000509000000000000" pitchFamily="65" charset="-120"/>
                          <a:ea typeface="標楷體" panose="03000509000000000000" pitchFamily="65" charset="-120"/>
                        </a:rPr>
                        <a:t>/</a:t>
                      </a:r>
                      <a:r>
                        <a:rPr lang="zh-TW" altLang="en-US" sz="2000" b="1" dirty="0">
                          <a:solidFill>
                            <a:schemeClr val="tx1"/>
                          </a:solidFill>
                          <a:effectLst/>
                          <a:latin typeface="標楷體" panose="03000509000000000000" pitchFamily="65" charset="-120"/>
                          <a:ea typeface="標楷體" panose="03000509000000000000" pitchFamily="65" charset="-120"/>
                        </a:rPr>
                        <a:t>日日</a:t>
                      </a:r>
                      <a:endParaRPr lang="zh-TW" altLang="en-US" sz="2000" dirty="0">
                        <a:solidFill>
                          <a:schemeClr val="tx1"/>
                        </a:solidFill>
                        <a:effectLst/>
                      </a:endParaRPr>
                    </a:p>
                    <a:p>
                      <a:r>
                        <a:rPr lang="en-US" altLang="zh-TW" sz="2000" b="1" dirty="0">
                          <a:solidFill>
                            <a:schemeClr val="tx1"/>
                          </a:solidFill>
                          <a:effectLst/>
                          <a:latin typeface="標楷體" panose="03000509000000000000" pitchFamily="65" charset="-120"/>
                          <a:ea typeface="標楷體" panose="03000509000000000000" pitchFamily="65" charset="-120"/>
                        </a:rPr>
                        <a:t>(4)</a:t>
                      </a:r>
                      <a:r>
                        <a:rPr lang="zh-TW" altLang="en-US" sz="2000" b="1" dirty="0">
                          <a:solidFill>
                            <a:schemeClr val="tx1"/>
                          </a:solidFill>
                          <a:effectLst/>
                          <a:latin typeface="標楷體" panose="03000509000000000000" pitchFamily="65" charset="-120"/>
                          <a:ea typeface="標楷體" panose="03000509000000000000" pitchFamily="65" charset="-120"/>
                        </a:rPr>
                        <a:t>膳食費：</a:t>
                      </a:r>
                      <a:r>
                        <a:rPr lang="en-US" altLang="zh-TW" sz="2000" b="1" dirty="0">
                          <a:solidFill>
                            <a:schemeClr val="tx1"/>
                          </a:solidFill>
                          <a:effectLst/>
                          <a:latin typeface="標楷體" panose="03000509000000000000" pitchFamily="65" charset="-120"/>
                          <a:ea typeface="標楷體" panose="03000509000000000000" pitchFamily="65" charset="-120"/>
                        </a:rPr>
                        <a:t>180</a:t>
                      </a:r>
                      <a:r>
                        <a:rPr lang="zh-TW" altLang="en-US" sz="2000" b="1" dirty="0">
                          <a:solidFill>
                            <a:schemeClr val="tx1"/>
                          </a:solidFill>
                          <a:effectLst/>
                          <a:latin typeface="標楷體" panose="03000509000000000000" pitchFamily="65" charset="-120"/>
                          <a:ea typeface="標楷體" panose="03000509000000000000" pitchFamily="65" charset="-120"/>
                        </a:rPr>
                        <a:t>元</a:t>
                      </a:r>
                      <a:r>
                        <a:rPr lang="en-US" altLang="zh-TW" sz="2000" b="1" dirty="0">
                          <a:solidFill>
                            <a:schemeClr val="tx1"/>
                          </a:solidFill>
                          <a:effectLst/>
                          <a:latin typeface="標楷體" panose="03000509000000000000" pitchFamily="65" charset="-120"/>
                          <a:ea typeface="標楷體" panose="03000509000000000000" pitchFamily="65" charset="-120"/>
                        </a:rPr>
                        <a:t>/</a:t>
                      </a:r>
                      <a:r>
                        <a:rPr lang="zh-TW" altLang="en-US" sz="2000" b="1" dirty="0">
                          <a:solidFill>
                            <a:schemeClr val="tx1"/>
                          </a:solidFill>
                          <a:effectLst/>
                          <a:latin typeface="標楷體" panose="03000509000000000000" pitchFamily="65" charset="-120"/>
                          <a:ea typeface="標楷體" panose="03000509000000000000" pitchFamily="65" charset="-120"/>
                        </a:rPr>
                        <a:t>日日</a:t>
                      </a:r>
                      <a:endParaRPr lang="zh-TW" altLang="en-US" sz="2000" dirty="0">
                        <a:solidFill>
                          <a:schemeClr val="tx1"/>
                        </a:solidFill>
                        <a:effectLst/>
                      </a:endParaRPr>
                    </a:p>
                    <a:p>
                      <a:r>
                        <a:rPr lang="en-US" altLang="zh-TW" sz="2000" b="1" dirty="0">
                          <a:solidFill>
                            <a:schemeClr val="tx1"/>
                          </a:solidFill>
                          <a:effectLst/>
                          <a:latin typeface="標楷體" panose="03000509000000000000" pitchFamily="65" charset="-120"/>
                          <a:ea typeface="標楷體" panose="03000509000000000000" pitchFamily="65" charset="-120"/>
                        </a:rPr>
                        <a:t>(5)</a:t>
                      </a:r>
                      <a:r>
                        <a:rPr lang="zh-TW" altLang="en-US" sz="2000" b="1" dirty="0">
                          <a:solidFill>
                            <a:schemeClr val="tx1"/>
                          </a:solidFill>
                          <a:effectLst/>
                          <a:latin typeface="標楷體" panose="03000509000000000000" pitchFamily="65" charset="-120"/>
                          <a:ea typeface="標楷體" panose="03000509000000000000" pitchFamily="65" charset="-120"/>
                        </a:rPr>
                        <a:t>義肢器材及裝置：每一上肢或下肢</a:t>
                      </a:r>
                      <a:r>
                        <a:rPr lang="en-US" altLang="zh-TW" sz="2000" b="1" dirty="0">
                          <a:solidFill>
                            <a:schemeClr val="tx1"/>
                          </a:solidFill>
                          <a:effectLst/>
                          <a:latin typeface="標楷體" panose="03000509000000000000" pitchFamily="65" charset="-120"/>
                          <a:ea typeface="標楷體" panose="03000509000000000000" pitchFamily="65" charset="-120"/>
                        </a:rPr>
                        <a:t>5</a:t>
                      </a:r>
                      <a:r>
                        <a:rPr lang="zh-TW" altLang="en-US" sz="2000" b="1" dirty="0">
                          <a:solidFill>
                            <a:schemeClr val="tx1"/>
                          </a:solidFill>
                          <a:effectLst/>
                          <a:latin typeface="標楷體" panose="03000509000000000000" pitchFamily="65" charset="-120"/>
                          <a:ea typeface="標楷體" panose="03000509000000000000" pitchFamily="65" charset="-120"/>
                        </a:rPr>
                        <a:t>萬</a:t>
                      </a:r>
                      <a:endParaRPr lang="zh-TW" altLang="en-US" sz="2000" dirty="0">
                        <a:solidFill>
                          <a:schemeClr val="tx1"/>
                        </a:solidFill>
                        <a:effectLst/>
                      </a:endParaRPr>
                    </a:p>
                    <a:p>
                      <a:r>
                        <a:rPr lang="en-US" altLang="zh-TW" sz="2000" b="1" dirty="0">
                          <a:solidFill>
                            <a:schemeClr val="tx1"/>
                          </a:solidFill>
                          <a:effectLst/>
                          <a:latin typeface="標楷體" panose="03000509000000000000" pitchFamily="65" charset="-120"/>
                          <a:ea typeface="標楷體" panose="03000509000000000000" pitchFamily="65" charset="-120"/>
                        </a:rPr>
                        <a:t>(6)</a:t>
                      </a:r>
                      <a:r>
                        <a:rPr lang="zh-TW" altLang="en-US" sz="2000" b="1" dirty="0">
                          <a:solidFill>
                            <a:schemeClr val="tx1"/>
                          </a:solidFill>
                          <a:effectLst/>
                          <a:latin typeface="標楷體" panose="03000509000000000000" pitchFamily="65" charset="-120"/>
                          <a:ea typeface="標楷體" panose="03000509000000000000" pitchFamily="65" charset="-120"/>
                        </a:rPr>
                        <a:t>義眼器材及裝置：每顆</a:t>
                      </a:r>
                      <a:r>
                        <a:rPr lang="en-US" altLang="zh-TW" sz="2000" b="1" dirty="0">
                          <a:solidFill>
                            <a:schemeClr val="tx1"/>
                          </a:solidFill>
                          <a:effectLst/>
                          <a:latin typeface="標楷體" panose="03000509000000000000" pitchFamily="65" charset="-120"/>
                          <a:ea typeface="標楷體" panose="03000509000000000000" pitchFamily="65" charset="-120"/>
                        </a:rPr>
                        <a:t>1</a:t>
                      </a:r>
                      <a:r>
                        <a:rPr lang="zh-TW" altLang="en-US" sz="2000" b="1" dirty="0">
                          <a:solidFill>
                            <a:schemeClr val="tx1"/>
                          </a:solidFill>
                          <a:effectLst/>
                          <a:latin typeface="標楷體" panose="03000509000000000000" pitchFamily="65" charset="-120"/>
                          <a:ea typeface="標楷體" panose="03000509000000000000" pitchFamily="65" charset="-120"/>
                        </a:rPr>
                        <a:t>萬元</a:t>
                      </a:r>
                      <a:endParaRPr lang="zh-TW" altLang="en-US" sz="2000" dirty="0">
                        <a:solidFill>
                          <a:schemeClr val="tx1"/>
                        </a:solidFill>
                        <a:effectLst/>
                      </a:endParaRPr>
                    </a:p>
                    <a:p>
                      <a:r>
                        <a:rPr lang="en-US" altLang="zh-TW" sz="2000" b="1" dirty="0">
                          <a:solidFill>
                            <a:schemeClr val="tx1"/>
                          </a:solidFill>
                          <a:effectLst/>
                          <a:latin typeface="標楷體" panose="03000509000000000000" pitchFamily="65" charset="-120"/>
                          <a:ea typeface="標楷體" panose="03000509000000000000" pitchFamily="65" charset="-120"/>
                        </a:rPr>
                        <a:t>(7)</a:t>
                      </a:r>
                      <a:r>
                        <a:rPr lang="zh-TW" altLang="en-US" sz="2000" b="1" dirty="0">
                          <a:solidFill>
                            <a:schemeClr val="tx1"/>
                          </a:solidFill>
                          <a:effectLst/>
                          <a:latin typeface="標楷體" panose="03000509000000000000" pitchFamily="65" charset="-120"/>
                          <a:ea typeface="標楷體" panose="03000509000000000000" pitchFamily="65" charset="-120"/>
                        </a:rPr>
                        <a:t>義齒器材及裝置：一齒</a:t>
                      </a:r>
                      <a:r>
                        <a:rPr lang="en-US" altLang="zh-TW" sz="2000" b="1" dirty="0">
                          <a:solidFill>
                            <a:schemeClr val="tx1"/>
                          </a:solidFill>
                          <a:effectLst/>
                          <a:latin typeface="標楷體" panose="03000509000000000000" pitchFamily="65" charset="-120"/>
                          <a:ea typeface="標楷體" panose="03000509000000000000" pitchFamily="65" charset="-120"/>
                        </a:rPr>
                        <a:t>1</a:t>
                      </a:r>
                      <a:r>
                        <a:rPr lang="zh-TW" altLang="en-US" sz="2000" b="1" dirty="0">
                          <a:solidFill>
                            <a:schemeClr val="tx1"/>
                          </a:solidFill>
                          <a:effectLst/>
                          <a:latin typeface="標楷體" panose="03000509000000000000" pitchFamily="65" charset="-120"/>
                          <a:ea typeface="標楷體" panose="03000509000000000000" pitchFamily="65" charset="-120"/>
                        </a:rPr>
                        <a:t>萬、上限</a:t>
                      </a:r>
                      <a:r>
                        <a:rPr lang="en-US" altLang="zh-TW" sz="2000" b="1" dirty="0">
                          <a:solidFill>
                            <a:schemeClr val="tx1"/>
                          </a:solidFill>
                          <a:effectLst/>
                          <a:latin typeface="標楷體" panose="03000509000000000000" pitchFamily="65" charset="-120"/>
                          <a:ea typeface="標楷體" panose="03000509000000000000" pitchFamily="65" charset="-120"/>
                        </a:rPr>
                        <a:t>5</a:t>
                      </a:r>
                      <a:r>
                        <a:rPr lang="zh-TW" altLang="en-US" sz="2000" b="1" dirty="0">
                          <a:solidFill>
                            <a:schemeClr val="tx1"/>
                          </a:solidFill>
                          <a:effectLst/>
                          <a:latin typeface="標楷體" panose="03000509000000000000" pitchFamily="65" charset="-120"/>
                          <a:ea typeface="標楷體" panose="03000509000000000000" pitchFamily="65" charset="-120"/>
                        </a:rPr>
                        <a:t>萬</a:t>
                      </a:r>
                      <a:endParaRPr lang="zh-TW" altLang="en-US" sz="2000" dirty="0">
                        <a:solidFill>
                          <a:schemeClr val="tx1"/>
                        </a:solidFill>
                        <a:effectLst/>
                      </a:endParaRPr>
                    </a:p>
                    <a:p>
                      <a:r>
                        <a:rPr lang="en-US" altLang="zh-TW" sz="2000" b="1" dirty="0">
                          <a:solidFill>
                            <a:schemeClr val="tx1"/>
                          </a:solidFill>
                          <a:effectLst/>
                          <a:latin typeface="標楷體" panose="03000509000000000000" pitchFamily="65" charset="-120"/>
                          <a:ea typeface="標楷體" panose="03000509000000000000" pitchFamily="65" charset="-120"/>
                        </a:rPr>
                        <a:t>(8)</a:t>
                      </a:r>
                      <a:r>
                        <a:rPr lang="zh-TW" altLang="en-US" sz="2000" b="1" dirty="0">
                          <a:solidFill>
                            <a:schemeClr val="tx1"/>
                          </a:solidFill>
                          <a:effectLst/>
                          <a:latin typeface="標楷體" panose="03000509000000000000" pitchFamily="65" charset="-120"/>
                          <a:ea typeface="標楷體" panose="03000509000000000000" pitchFamily="65" charset="-120"/>
                        </a:rPr>
                        <a:t>必要性醫療耗材：</a:t>
                      </a:r>
                      <a:r>
                        <a:rPr lang="en-US" altLang="zh-TW" sz="2000" b="1" dirty="0">
                          <a:solidFill>
                            <a:schemeClr val="tx1"/>
                          </a:solidFill>
                          <a:effectLst/>
                          <a:latin typeface="標楷體" panose="03000509000000000000" pitchFamily="65" charset="-120"/>
                          <a:ea typeface="標楷體" panose="03000509000000000000" pitchFamily="65" charset="-120"/>
                        </a:rPr>
                        <a:t>2</a:t>
                      </a:r>
                      <a:r>
                        <a:rPr lang="zh-TW" altLang="en-US" sz="2000" b="1" dirty="0">
                          <a:solidFill>
                            <a:schemeClr val="tx1"/>
                          </a:solidFill>
                          <a:effectLst/>
                          <a:latin typeface="標楷體" panose="03000509000000000000" pitchFamily="65" charset="-120"/>
                          <a:ea typeface="標楷體" panose="03000509000000000000" pitchFamily="65" charset="-120"/>
                        </a:rPr>
                        <a:t>萬</a:t>
                      </a:r>
                      <a:endParaRPr lang="zh-TW" altLang="en-US" sz="2000" dirty="0">
                        <a:solidFill>
                          <a:schemeClr val="tx1"/>
                        </a:solidFill>
                        <a:effectLst/>
                      </a:endParaRPr>
                    </a:p>
                    <a:p>
                      <a:r>
                        <a:rPr lang="zh-TW" altLang="en-US" sz="2000" dirty="0">
                          <a:solidFill>
                            <a:schemeClr val="tx1"/>
                          </a:solidFill>
                          <a:effectLst/>
                        </a:rPr>
                        <a:t> </a:t>
                      </a:r>
                      <a:r>
                        <a:rPr lang="zh-TW" altLang="en-US" sz="2000" b="1" dirty="0" smtClean="0">
                          <a:solidFill>
                            <a:schemeClr val="tx1"/>
                          </a:solidFill>
                          <a:effectLst/>
                          <a:latin typeface="標楷體" panose="03000509000000000000" pitchFamily="65" charset="-120"/>
                          <a:ea typeface="標楷體" panose="03000509000000000000" pitchFamily="65" charset="-120"/>
                        </a:rPr>
                        <a:t>３</a:t>
                      </a:r>
                      <a:r>
                        <a:rPr lang="zh-TW" altLang="en-US" sz="2000" b="1" dirty="0">
                          <a:solidFill>
                            <a:schemeClr val="tx1"/>
                          </a:solidFill>
                          <a:effectLst/>
                          <a:latin typeface="標楷體" panose="03000509000000000000" pitchFamily="65" charset="-120"/>
                          <a:ea typeface="標楷體" panose="03000509000000000000" pitchFamily="65" charset="-120"/>
                        </a:rPr>
                        <a:t>、接送費用：往返轉診、門診或出院之合理交通費用，上限兩萬元</a:t>
                      </a:r>
                      <a:endParaRPr lang="zh-TW" altLang="en-US" sz="2000" dirty="0">
                        <a:solidFill>
                          <a:schemeClr val="tx1"/>
                        </a:solidFill>
                        <a:effectLst/>
                      </a:endParaRPr>
                    </a:p>
                    <a:p>
                      <a:r>
                        <a:rPr lang="zh-TW" altLang="en-US" sz="2000" dirty="0">
                          <a:solidFill>
                            <a:schemeClr val="tx1"/>
                          </a:solidFill>
                          <a:effectLst/>
                        </a:rPr>
                        <a:t> </a:t>
                      </a:r>
                      <a:r>
                        <a:rPr lang="zh-TW" altLang="en-US" sz="2000" b="1" dirty="0" smtClean="0">
                          <a:solidFill>
                            <a:schemeClr val="tx1"/>
                          </a:solidFill>
                          <a:effectLst/>
                          <a:latin typeface="標楷體" panose="03000509000000000000" pitchFamily="65" charset="-120"/>
                          <a:ea typeface="標楷體" panose="03000509000000000000" pitchFamily="65" charset="-120"/>
                        </a:rPr>
                        <a:t>４</a:t>
                      </a:r>
                      <a:r>
                        <a:rPr lang="zh-TW" altLang="en-US" sz="2000" b="1" dirty="0">
                          <a:solidFill>
                            <a:schemeClr val="tx1"/>
                          </a:solidFill>
                          <a:effectLst/>
                          <a:latin typeface="標楷體" panose="03000509000000000000" pitchFamily="65" charset="-120"/>
                          <a:ea typeface="標楷體" panose="03000509000000000000" pitchFamily="65" charset="-120"/>
                        </a:rPr>
                        <a:t>、看護費用：住院期間之特別護理及看護費用，居家看護需合格醫師證明有其必要性者：１２００元／日（最多３０日）</a:t>
                      </a:r>
                      <a:endParaRPr lang="zh-TW" altLang="en-US" sz="2000" dirty="0">
                        <a:solidFill>
                          <a:schemeClr val="tx1"/>
                        </a:solidFill>
                        <a:effectLst/>
                      </a:endParaRPr>
                    </a:p>
                  </a:txBody>
                  <a:tcPr marL="88803" marR="88803" marT="44401" marB="44401" anchor="ctr">
                    <a:lnL>
                      <a:noFill/>
                    </a:lnL>
                    <a:lnR>
                      <a:noFill/>
                    </a:lnR>
                    <a:lnT>
                      <a:noFill/>
                    </a:lnT>
                    <a:lnB>
                      <a:noFill/>
                    </a:lnB>
                  </a:tcPr>
                </a:tc>
                <a:extLst>
                  <a:ext uri="{0D108BD9-81ED-4DB2-BD59-A6C34878D82A}">
                    <a16:rowId xmlns:a16="http://schemas.microsoft.com/office/drawing/2014/main" val="4179212246"/>
                  </a:ext>
                </a:extLst>
              </a:tr>
            </a:tbl>
          </a:graphicData>
        </a:graphic>
      </p:graphicFrame>
    </p:spTree>
    <p:extLst>
      <p:ext uri="{BB962C8B-B14F-4D97-AF65-F5344CB8AC3E}">
        <p14:creationId xmlns:p14="http://schemas.microsoft.com/office/powerpoint/2010/main" val="92280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81050" y="238125"/>
            <a:ext cx="7406640" cy="1356360"/>
          </a:xfrm>
        </p:spPr>
        <p:txBody>
          <a:bodyPr/>
          <a:lstStyle/>
          <a:p>
            <a:r>
              <a:rPr lang="zh-TW" altLang="en-US" dirty="0"/>
              <a:t>車體險</a:t>
            </a:r>
          </a:p>
        </p:txBody>
      </p:sp>
      <p:sp>
        <p:nvSpPr>
          <p:cNvPr id="3" name="內容版面配置區 2"/>
          <p:cNvSpPr>
            <a:spLocks noGrp="1"/>
          </p:cNvSpPr>
          <p:nvPr>
            <p:ph idx="1"/>
          </p:nvPr>
        </p:nvSpPr>
        <p:spPr>
          <a:xfrm>
            <a:off x="628650" y="1504950"/>
            <a:ext cx="7886700" cy="4672013"/>
          </a:xfrm>
        </p:spPr>
        <p:txBody>
          <a:bodyPr>
            <a:normAutofit/>
          </a:bodyPr>
          <a:lstStyle/>
          <a:p>
            <a:r>
              <a:rPr lang="zh-TW" altLang="en-US" sz="2400" dirty="0" smtClean="0"/>
              <a:t>主要</a:t>
            </a:r>
            <a:r>
              <a:rPr lang="zh-TW" altLang="en-US" sz="2400" dirty="0"/>
              <a:t>理賠的對象是</a:t>
            </a:r>
            <a:r>
              <a:rPr lang="en-US" altLang="zh-TW" sz="2400" dirty="0">
                <a:solidFill>
                  <a:srgbClr val="FF0000"/>
                </a:solidFill>
              </a:rPr>
              <a:t>"</a:t>
            </a:r>
            <a:r>
              <a:rPr lang="zh-TW" altLang="en-US" sz="2400" b="1" dirty="0">
                <a:solidFill>
                  <a:srgbClr val="FF0000"/>
                </a:solidFill>
              </a:rPr>
              <a:t>自己的車</a:t>
            </a:r>
            <a:r>
              <a:rPr lang="en-US" altLang="zh-TW" sz="2400" dirty="0">
                <a:solidFill>
                  <a:srgbClr val="FF0000"/>
                </a:solidFill>
              </a:rPr>
              <a:t>"</a:t>
            </a:r>
            <a:endParaRPr lang="zh-TW" altLang="en-US" sz="2400" dirty="0">
              <a:solidFill>
                <a:srgbClr val="FF0000"/>
              </a:solidFill>
            </a:endParaRPr>
          </a:p>
          <a:p>
            <a:r>
              <a:rPr lang="zh-TW" altLang="en-US" sz="2400" dirty="0"/>
              <a:t>就是自己的車因為特定事故造成損害的時候，就可以啟動理賠</a:t>
            </a:r>
          </a:p>
          <a:p>
            <a:r>
              <a:rPr lang="zh-TW" altLang="en-US" sz="2400" dirty="0"/>
              <a:t>所謂的的車體險，就是我們常聽到</a:t>
            </a:r>
            <a:r>
              <a:rPr lang="zh-TW" altLang="en-US" sz="2400" dirty="0" smtClean="0"/>
              <a:t>的全險，分為甲</a:t>
            </a:r>
            <a:r>
              <a:rPr lang="zh-TW" altLang="en-US" sz="2400" dirty="0"/>
              <a:t>式、乙式、丙</a:t>
            </a:r>
            <a:r>
              <a:rPr lang="zh-TW" altLang="en-US" sz="2400" dirty="0" smtClean="0"/>
              <a:t>式</a:t>
            </a:r>
            <a:r>
              <a:rPr lang="en-US" altLang="zh-TW" sz="2400" dirty="0" smtClean="0"/>
              <a:t>(</a:t>
            </a:r>
            <a:r>
              <a:rPr lang="zh-TW" altLang="en-US" sz="2400" dirty="0" smtClean="0"/>
              <a:t>車碰車</a:t>
            </a:r>
            <a:r>
              <a:rPr lang="en-US" altLang="zh-TW" sz="2400" dirty="0" smtClean="0"/>
              <a:t>)</a:t>
            </a:r>
            <a:endParaRPr lang="zh-TW" altLang="en-US" sz="2400" dirty="0"/>
          </a:p>
          <a:p>
            <a:r>
              <a:rPr lang="zh-TW" altLang="en-US" sz="2400" dirty="0"/>
              <a:t>車體險的理賠保障的全面程度是</a:t>
            </a:r>
            <a:r>
              <a:rPr lang="zh-TW" altLang="en-US" sz="2400" dirty="0" smtClean="0"/>
              <a:t>甲</a:t>
            </a:r>
            <a:r>
              <a:rPr lang="zh-TW" altLang="en-US" sz="2400" dirty="0"/>
              <a:t>式</a:t>
            </a:r>
            <a:r>
              <a:rPr lang="en-US" altLang="zh-TW" sz="2400" dirty="0" smtClean="0"/>
              <a:t>&gt;</a:t>
            </a:r>
            <a:r>
              <a:rPr lang="zh-TW" altLang="en-US" sz="2400" dirty="0" smtClean="0"/>
              <a:t>乙</a:t>
            </a:r>
            <a:r>
              <a:rPr lang="zh-TW" altLang="en-US" sz="2400" dirty="0"/>
              <a:t>式</a:t>
            </a:r>
            <a:r>
              <a:rPr lang="en-US" altLang="zh-TW" sz="2400" dirty="0" smtClean="0"/>
              <a:t>&gt;</a:t>
            </a:r>
            <a:r>
              <a:rPr lang="zh-TW" altLang="en-US" sz="2400" dirty="0" smtClean="0"/>
              <a:t>丙</a:t>
            </a:r>
            <a:r>
              <a:rPr lang="zh-TW" altLang="en-US" sz="2400" dirty="0"/>
              <a:t>式</a:t>
            </a:r>
          </a:p>
          <a:p>
            <a:r>
              <a:rPr lang="zh-TW" altLang="en-US" sz="2400" dirty="0"/>
              <a:t>但是相對的保費</a:t>
            </a:r>
            <a:r>
              <a:rPr lang="zh-TW" altLang="en-US" sz="2400" dirty="0" smtClean="0"/>
              <a:t>也是</a:t>
            </a:r>
            <a:r>
              <a:rPr lang="zh-TW" altLang="en-US" sz="2400" dirty="0"/>
              <a:t>甲式</a:t>
            </a:r>
            <a:r>
              <a:rPr lang="en-US" altLang="zh-TW" sz="2400" dirty="0"/>
              <a:t>&gt;</a:t>
            </a:r>
            <a:r>
              <a:rPr lang="zh-TW" altLang="en-US" sz="2400" dirty="0"/>
              <a:t>乙式</a:t>
            </a:r>
            <a:r>
              <a:rPr lang="en-US" altLang="zh-TW" sz="2400" dirty="0"/>
              <a:t>&gt;</a:t>
            </a:r>
            <a:r>
              <a:rPr lang="zh-TW" altLang="en-US" sz="2400" dirty="0"/>
              <a:t>丙</a:t>
            </a:r>
            <a:r>
              <a:rPr lang="zh-TW" altLang="en-US" sz="2400" dirty="0" smtClean="0"/>
              <a:t>式</a:t>
            </a:r>
            <a:endParaRPr lang="en-US" altLang="zh-TW" sz="2400" dirty="0" smtClean="0"/>
          </a:p>
          <a:p>
            <a:pPr marL="0" indent="0">
              <a:buNone/>
            </a:pPr>
            <a:endParaRPr lang="zh-TW" altLang="en-US" sz="2400" dirty="0"/>
          </a:p>
        </p:txBody>
      </p:sp>
    </p:spTree>
    <p:extLst>
      <p:ext uri="{BB962C8B-B14F-4D97-AF65-F5344CB8AC3E}">
        <p14:creationId xmlns:p14="http://schemas.microsoft.com/office/powerpoint/2010/main" val="1384337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55979" y="304800"/>
            <a:ext cx="7406640" cy="1356360"/>
          </a:xfrm>
        </p:spPr>
        <p:txBody>
          <a:bodyPr/>
          <a:lstStyle/>
          <a:p>
            <a:r>
              <a:rPr lang="zh-TW" altLang="en-US" dirty="0" smtClean="0"/>
              <a:t>車體損失險</a:t>
            </a:r>
            <a:endParaRPr lang="zh-TW" altLang="en-US" dirty="0"/>
          </a:p>
        </p:txBody>
      </p:sp>
      <p:pic>
        <p:nvPicPr>
          <p:cNvPr id="4" name="內容版面配置區 3"/>
          <p:cNvPicPr>
            <a:picLocks noGrp="1" noChangeAspect="1"/>
          </p:cNvPicPr>
          <p:nvPr>
            <p:ph idx="1"/>
          </p:nvPr>
        </p:nvPicPr>
        <p:blipFill>
          <a:blip r:embed="rId2"/>
          <a:stretch>
            <a:fillRect/>
          </a:stretch>
        </p:blipFill>
        <p:spPr>
          <a:xfrm>
            <a:off x="855979" y="1661160"/>
            <a:ext cx="6459221" cy="4758624"/>
          </a:xfrm>
          <a:prstGeom prst="rect">
            <a:avLst/>
          </a:prstGeom>
        </p:spPr>
      </p:pic>
    </p:spTree>
    <p:extLst>
      <p:ext uri="{BB962C8B-B14F-4D97-AF65-F5344CB8AC3E}">
        <p14:creationId xmlns:p14="http://schemas.microsoft.com/office/powerpoint/2010/main" val="2730989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車體</a:t>
            </a:r>
            <a:r>
              <a:rPr lang="zh-TW" altLang="en-US" dirty="0" smtClean="0"/>
              <a:t>險差異</a:t>
            </a:r>
            <a:endParaRPr lang="zh-TW" altLang="en-US" dirty="0"/>
          </a:p>
        </p:txBody>
      </p:sp>
      <p:sp>
        <p:nvSpPr>
          <p:cNvPr id="3" name="內容版面配置區 2"/>
          <p:cNvSpPr>
            <a:spLocks noGrp="1"/>
          </p:cNvSpPr>
          <p:nvPr>
            <p:ph idx="1"/>
          </p:nvPr>
        </p:nvSpPr>
        <p:spPr/>
        <p:txBody>
          <a:bodyPr>
            <a:noAutofit/>
          </a:bodyPr>
          <a:lstStyle/>
          <a:p>
            <a:r>
              <a:rPr lang="zh-TW" altLang="en-US" sz="2400" dirty="0">
                <a:solidFill>
                  <a:srgbClr val="FF0000"/>
                </a:solidFill>
              </a:rPr>
              <a:t>甲式</a:t>
            </a:r>
            <a:r>
              <a:rPr lang="zh-TW" altLang="en-US" sz="2400" dirty="0"/>
              <a:t>的特點在於包含不明人士或不明車輛造成的毀損皆可理賠，但是除非開的是進口高級轎車，不然建議是購買乙式以下，因為省下來的保費足以讓您全車烤漆、板金</a:t>
            </a:r>
            <a:r>
              <a:rPr lang="zh-TW" altLang="en-US" sz="2400" dirty="0" smtClean="0"/>
              <a:t>了</a:t>
            </a:r>
            <a:r>
              <a:rPr lang="zh-TW" altLang="en-US" sz="2400" dirty="0"/>
              <a:t>，沒必要為了不明人士的風險而花大錢投保。</a:t>
            </a:r>
          </a:p>
          <a:p>
            <a:r>
              <a:rPr lang="zh-TW" altLang="en-US" sz="2400" dirty="0">
                <a:solidFill>
                  <a:srgbClr val="FF0000"/>
                </a:solidFill>
              </a:rPr>
              <a:t>乙式</a:t>
            </a:r>
            <a:r>
              <a:rPr lang="zh-TW" altLang="en-US" sz="2400" dirty="0"/>
              <a:t>與丙式的差別在於，乙式多了天災以及車輛以外的碰撞，例如自撞路燈或牆壁，或是爆衝等匪夷所思的駕駛情況，比較適合新手駕駛投保。但要特別注意台灣最怕的颱風淹水不在保障範圍內</a:t>
            </a:r>
            <a:r>
              <a:rPr lang="zh-TW" altLang="en-US" sz="2400" dirty="0" smtClean="0"/>
              <a:t>。</a:t>
            </a:r>
            <a:endParaRPr lang="en-US" altLang="zh-TW" sz="2400" dirty="0" smtClean="0"/>
          </a:p>
          <a:p>
            <a:r>
              <a:rPr lang="zh-TW" altLang="en-US" sz="2400" dirty="0">
                <a:solidFill>
                  <a:srgbClr val="FF0000"/>
                </a:solidFill>
              </a:rPr>
              <a:t>丙式</a:t>
            </a:r>
            <a:r>
              <a:rPr lang="zh-TW" altLang="en-US" sz="2400" dirty="0"/>
              <a:t>的話就限定單純的車輛互相碰撞事故才准理賠，但以損壞程度來說，這三者比較起來，丙式的投保</a:t>
            </a:r>
            <a:r>
              <a:rPr lang="en-US" altLang="zh-TW" sz="2400" dirty="0"/>
              <a:t>C/P</a:t>
            </a:r>
            <a:r>
              <a:rPr lang="zh-TW" altLang="en-US" sz="2400" dirty="0"/>
              <a:t>值最高。</a:t>
            </a:r>
          </a:p>
        </p:txBody>
      </p:sp>
    </p:spTree>
    <p:extLst>
      <p:ext uri="{BB962C8B-B14F-4D97-AF65-F5344CB8AC3E}">
        <p14:creationId xmlns:p14="http://schemas.microsoft.com/office/powerpoint/2010/main" val="4204277960"/>
      </p:ext>
    </p:extLst>
  </p:cSld>
  <p:clrMapOvr>
    <a:masterClrMapping/>
  </p:clrMapOvr>
  <p:timing>
    <p:tnLst>
      <p:par>
        <p:cTn id="1" dur="indefinite" restart="never" nodeType="tmRoot"/>
      </p:par>
    </p:tnLst>
  </p:timing>
</p:sld>
</file>

<file path=ppt/theme/theme1.xml><?xml version="1.0" encoding="utf-8"?>
<a:theme xmlns:a="http://schemas.openxmlformats.org/drawingml/2006/main" name="基礎">
  <a:themeElements>
    <a:clrScheme name="基礎">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基礎">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基礎">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TM03457444[[fn=基準]]</Template>
  <TotalTime>643</TotalTime>
  <Words>3152</Words>
  <Application>Microsoft Office PowerPoint</Application>
  <PresentationFormat>如螢幕大小 (4:3)</PresentationFormat>
  <Paragraphs>316</Paragraphs>
  <Slides>43</Slides>
  <Notes>0</Notes>
  <HiddenSlides>0</HiddenSlides>
  <MMClips>0</MMClips>
  <ScaleCrop>false</ScaleCrop>
  <HeadingPairs>
    <vt:vector size="6" baseType="variant">
      <vt:variant>
        <vt:lpstr>使用字型</vt:lpstr>
      </vt:variant>
      <vt:variant>
        <vt:i4>3</vt:i4>
      </vt:variant>
      <vt:variant>
        <vt:lpstr>佈景主題</vt:lpstr>
      </vt:variant>
      <vt:variant>
        <vt:i4>1</vt:i4>
      </vt:variant>
      <vt:variant>
        <vt:lpstr>投影片標題</vt:lpstr>
      </vt:variant>
      <vt:variant>
        <vt:i4>43</vt:i4>
      </vt:variant>
    </vt:vector>
  </HeadingPairs>
  <TitlesOfParts>
    <vt:vector size="47" baseType="lpstr">
      <vt:lpstr>新細明體</vt:lpstr>
      <vt:lpstr>標楷體</vt:lpstr>
      <vt:lpstr>Corbel</vt:lpstr>
      <vt:lpstr>基礎</vt:lpstr>
      <vt:lpstr>汽車險</vt:lpstr>
      <vt:lpstr>汽車險的種類</vt:lpstr>
      <vt:lpstr>強制險</vt:lpstr>
      <vt:lpstr>強制險(續)</vt:lpstr>
      <vt:lpstr>強制險(續)</vt:lpstr>
      <vt:lpstr>強制險理賠內容</vt:lpstr>
      <vt:lpstr>車體險</vt:lpstr>
      <vt:lpstr>車體損失險</vt:lpstr>
      <vt:lpstr>車體險差異</vt:lpstr>
      <vt:lpstr>車體險免折舊附加條款</vt:lpstr>
      <vt:lpstr>車體險免追償附加條款</vt:lpstr>
      <vt:lpstr>竊盜險</vt:lpstr>
      <vt:lpstr>第三責任險分成三類</vt:lpstr>
      <vt:lpstr>體傷</vt:lpstr>
      <vt:lpstr>財損</vt:lpstr>
      <vt:lpstr>第三人責任險殘廢增額附加條款</vt:lpstr>
      <vt:lpstr>第三人責任險乘客體傷責任附加條款</vt:lpstr>
      <vt:lpstr>第三人責任險附加駕駛人傷害險</vt:lpstr>
      <vt:lpstr>第三人責任險附加超額責任險</vt:lpstr>
      <vt:lpstr>整理</vt:lpstr>
      <vt:lpstr>無論是哪一種險，事故當下一定要報警或是備案</vt:lpstr>
      <vt:lpstr>乙式</vt:lpstr>
      <vt:lpstr>丙式</vt:lpstr>
      <vt:lpstr>丙式</vt:lpstr>
      <vt:lpstr>從人因素賠款加減費率制度</vt:lpstr>
      <vt:lpstr>保費是將「年齡、性別、肇事紀錄」這三項列入保險費率計算</vt:lpstr>
      <vt:lpstr>性別</vt:lpstr>
      <vt:lpstr>強制險、第三人責任險（含車體險）的年齡與性別係數計算</vt:lpstr>
      <vt:lpstr>肇事紀錄</vt:lpstr>
      <vt:lpstr>強制險的肇事紀錄係數</vt:lpstr>
      <vt:lpstr>強制險的肇事紀錄係數</vt:lpstr>
      <vt:lpstr>第三人責任險的肇事紀錄係數</vt:lpstr>
      <vt:lpstr>車體損失險賠款紀錄：點數</vt:lpstr>
      <vt:lpstr>車體損失險的計算方式</vt:lpstr>
      <vt:lpstr>為什麼車體險的理賠率居高不下？</vt:lpstr>
      <vt:lpstr>丙式車體險出險與未出險係數與費用差異</vt:lpstr>
      <vt:lpstr>如果先出險再續保</vt:lpstr>
      <vt:lpstr>乙式車體險出險與未出險係數與費用差異</vt:lpstr>
      <vt:lpstr>如果先出險再續保</vt:lpstr>
      <vt:lpstr>第三人責任險的肇事係數總共分為19個等級</vt:lpstr>
      <vt:lpstr>PowerPoint 簡報</vt:lpstr>
      <vt:lpstr>PowerPoint 簡報</vt:lpstr>
      <vt:lpstr>保險公司因為損失率的關係調整保費</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窮山惡水</dc:creator>
  <cp:lastModifiedBy>窮山惡水</cp:lastModifiedBy>
  <cp:revision>48</cp:revision>
  <dcterms:created xsi:type="dcterms:W3CDTF">2019-07-08T06:14:52Z</dcterms:created>
  <dcterms:modified xsi:type="dcterms:W3CDTF">2019-07-19T14:21:15Z</dcterms:modified>
</cp:coreProperties>
</file>