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6B600"/>
    <a:srgbClr val="803D06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6C57C-B542-4CC0-A03E-5AE0DC9CC7A2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0A46BA5-E5BA-4FFA-9D08-20833E8086F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altLang="zh-TW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Excel</a:t>
          </a:r>
          <a:r>
            <a:rPr lang="zh-TW" altLang="en-US" b="1" dirty="0" smtClean="0"/>
            <a:t>基礎</a:t>
          </a:r>
          <a:endParaRPr lang="zh-TW" b="1" dirty="0"/>
        </a:p>
      </dgm:t>
    </dgm:pt>
    <dgm:pt modelId="{9FB4050C-83C9-4882-8C53-9FC0DEA9BC1F}" type="parTrans" cxnId="{24539010-B62C-4AD0-9B03-322F0E197EC4}">
      <dgm:prSet/>
      <dgm:spPr/>
      <dgm:t>
        <a:bodyPr/>
        <a:lstStyle/>
        <a:p>
          <a:endParaRPr lang="zh-TW" altLang="en-US" b="1"/>
        </a:p>
      </dgm:t>
    </dgm:pt>
    <dgm:pt modelId="{31515DD8-3B7A-4F08-8DF1-2DE834326066}" type="sibTrans" cxnId="{24539010-B62C-4AD0-9B03-322F0E197EC4}">
      <dgm:prSet/>
      <dgm:spPr/>
      <dgm:t>
        <a:bodyPr/>
        <a:lstStyle/>
        <a:p>
          <a:endParaRPr lang="zh-TW" altLang="en-US" b="1"/>
        </a:p>
      </dgm:t>
    </dgm:pt>
    <dgm:pt modelId="{042BCB56-982B-456E-9820-4245F1B20144}">
      <dgm:prSet/>
      <dgm:spPr>
        <a:solidFill>
          <a:srgbClr val="CC9900"/>
        </a:solidFill>
      </dgm:spPr>
      <dgm:t>
        <a:bodyPr/>
        <a:lstStyle/>
        <a:p>
          <a:pPr rtl="0"/>
          <a:r>
            <a:rPr lang="en-US" altLang="zh-TW" b="1" dirty="0" smtClean="0"/>
            <a:t>  </a:t>
          </a:r>
          <a:r>
            <a:rPr lang="zh-TW" b="1" dirty="0" smtClean="0"/>
            <a:t>資料</a:t>
          </a:r>
          <a:r>
            <a:rPr lang="zh-TW" b="1" dirty="0" smtClean="0"/>
            <a:t>排序</a:t>
          </a:r>
          <a:endParaRPr lang="zh-TW" b="1" dirty="0"/>
        </a:p>
      </dgm:t>
    </dgm:pt>
    <dgm:pt modelId="{064337C9-9445-4DA5-9034-8C29FAF26EFC}" type="parTrans" cxnId="{64836B7E-027C-439B-86D8-34A83A5A317F}">
      <dgm:prSet/>
      <dgm:spPr/>
      <dgm:t>
        <a:bodyPr/>
        <a:lstStyle/>
        <a:p>
          <a:endParaRPr lang="zh-TW" altLang="en-US" b="1"/>
        </a:p>
      </dgm:t>
    </dgm:pt>
    <dgm:pt modelId="{47A8C4D2-CF76-4209-9D4D-C5FBDBF88C99}" type="sibTrans" cxnId="{64836B7E-027C-439B-86D8-34A83A5A317F}">
      <dgm:prSet/>
      <dgm:spPr/>
      <dgm:t>
        <a:bodyPr/>
        <a:lstStyle/>
        <a:p>
          <a:endParaRPr lang="zh-TW" altLang="en-US" b="1"/>
        </a:p>
      </dgm:t>
    </dgm:pt>
    <dgm:pt modelId="{8C2E4402-37D9-4DC9-9872-DDD9D1178852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altLang="zh-TW" b="1" dirty="0" smtClean="0"/>
            <a:t>  </a:t>
          </a:r>
          <a:r>
            <a:rPr lang="zh-TW" b="1" dirty="0" smtClean="0"/>
            <a:t>資料</a:t>
          </a:r>
          <a:r>
            <a:rPr lang="zh-TW" b="1" dirty="0" smtClean="0"/>
            <a:t>篩選</a:t>
          </a:r>
          <a:endParaRPr lang="zh-TW" b="1" dirty="0"/>
        </a:p>
      </dgm:t>
    </dgm:pt>
    <dgm:pt modelId="{56128F90-09DB-4854-971E-DB24DE218C48}" type="parTrans" cxnId="{42BF93CC-FC88-4461-9788-05D9D7A5C562}">
      <dgm:prSet/>
      <dgm:spPr/>
      <dgm:t>
        <a:bodyPr/>
        <a:lstStyle/>
        <a:p>
          <a:endParaRPr lang="zh-TW" altLang="en-US" b="1"/>
        </a:p>
      </dgm:t>
    </dgm:pt>
    <dgm:pt modelId="{8AE59DFE-188A-4D90-86D0-4EBBCEADBA0A}" type="sibTrans" cxnId="{42BF93CC-FC88-4461-9788-05D9D7A5C562}">
      <dgm:prSet/>
      <dgm:spPr/>
      <dgm:t>
        <a:bodyPr/>
        <a:lstStyle/>
        <a:p>
          <a:endParaRPr lang="zh-TW" altLang="en-US" b="1"/>
        </a:p>
      </dgm:t>
    </dgm:pt>
    <dgm:pt modelId="{F1D3B4AE-C00E-4902-8BAC-C20F3E9F2703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altLang="zh-TW" b="1" dirty="0" smtClean="0"/>
            <a:t>  </a:t>
          </a:r>
          <a:r>
            <a:rPr lang="zh-TW" b="1" dirty="0" smtClean="0"/>
            <a:t>資料</a:t>
          </a:r>
          <a:r>
            <a:rPr lang="zh-TW" b="1" dirty="0" smtClean="0"/>
            <a:t>小計</a:t>
          </a:r>
          <a:endParaRPr lang="zh-TW" b="1" dirty="0"/>
        </a:p>
      </dgm:t>
    </dgm:pt>
    <dgm:pt modelId="{A3502936-75A4-4658-9FC5-D245FDE80AF3}" type="parTrans" cxnId="{317285BB-0A81-4616-8F27-8FDD0E8317C2}">
      <dgm:prSet/>
      <dgm:spPr/>
      <dgm:t>
        <a:bodyPr/>
        <a:lstStyle/>
        <a:p>
          <a:endParaRPr lang="zh-TW" altLang="en-US" b="1"/>
        </a:p>
      </dgm:t>
    </dgm:pt>
    <dgm:pt modelId="{CA12B8AD-9AA0-4057-AEE4-32A7A5071E3F}" type="sibTrans" cxnId="{317285BB-0A81-4616-8F27-8FDD0E8317C2}">
      <dgm:prSet/>
      <dgm:spPr/>
      <dgm:t>
        <a:bodyPr/>
        <a:lstStyle/>
        <a:p>
          <a:endParaRPr lang="zh-TW" altLang="en-US" b="1"/>
        </a:p>
      </dgm:t>
    </dgm:pt>
    <dgm:pt modelId="{F6F4DCB6-7237-434B-9405-FE7F795F7224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altLang="zh-TW" b="1" dirty="0" smtClean="0"/>
            <a:t>  </a:t>
          </a:r>
          <a:r>
            <a:rPr lang="zh-TW" b="1" dirty="0" smtClean="0"/>
            <a:t>樞紐</a:t>
          </a:r>
          <a:r>
            <a:rPr lang="zh-TW" b="1" dirty="0" smtClean="0"/>
            <a:t>分析表</a:t>
          </a:r>
          <a:endParaRPr lang="zh-TW" b="1" dirty="0"/>
        </a:p>
      </dgm:t>
    </dgm:pt>
    <dgm:pt modelId="{1BDCBDD2-7D70-4467-8ECD-DF57356FD90A}" type="parTrans" cxnId="{69B46E69-494E-4F81-BFE7-DDDC9D03FA52}">
      <dgm:prSet/>
      <dgm:spPr/>
      <dgm:t>
        <a:bodyPr/>
        <a:lstStyle/>
        <a:p>
          <a:endParaRPr lang="zh-TW" altLang="en-US" b="1"/>
        </a:p>
      </dgm:t>
    </dgm:pt>
    <dgm:pt modelId="{E6714778-E60E-4D97-98B2-12716AF90CFE}" type="sibTrans" cxnId="{69B46E69-494E-4F81-BFE7-DDDC9D03FA52}">
      <dgm:prSet/>
      <dgm:spPr/>
      <dgm:t>
        <a:bodyPr/>
        <a:lstStyle/>
        <a:p>
          <a:endParaRPr lang="zh-TW" altLang="en-US" b="1"/>
        </a:p>
      </dgm:t>
    </dgm:pt>
    <dgm:pt modelId="{53D38447-2E30-4787-AC8D-F3BA93442FA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b="1" dirty="0" smtClean="0"/>
            <a:t>  使用</a:t>
          </a:r>
          <a:r>
            <a:rPr lang="zh-TW" b="1" dirty="0" smtClean="0"/>
            <a:t>公式</a:t>
          </a:r>
          <a:endParaRPr lang="zh-TW" b="1" dirty="0"/>
        </a:p>
      </dgm:t>
    </dgm:pt>
    <dgm:pt modelId="{98297FD0-3215-4410-BD15-6E04C057EE5E}" type="parTrans" cxnId="{8832A1F0-64F7-4BE0-B533-1F285B351E4E}">
      <dgm:prSet/>
      <dgm:spPr/>
      <dgm:t>
        <a:bodyPr/>
        <a:lstStyle/>
        <a:p>
          <a:endParaRPr lang="zh-TW" altLang="en-US"/>
        </a:p>
      </dgm:t>
    </dgm:pt>
    <dgm:pt modelId="{FCF04CFE-73C8-4D11-9973-905B9FE2AABE}" type="sibTrans" cxnId="{8832A1F0-64F7-4BE0-B533-1F285B351E4E}">
      <dgm:prSet/>
      <dgm:spPr/>
      <dgm:t>
        <a:bodyPr/>
        <a:lstStyle/>
        <a:p>
          <a:endParaRPr lang="zh-TW" altLang="en-US"/>
        </a:p>
      </dgm:t>
    </dgm:pt>
    <dgm:pt modelId="{506F9C68-727E-4D6A-B82A-1D1907C89288}" type="pres">
      <dgm:prSet presAssocID="{9056C57C-B542-4CC0-A03E-5AE0DC9CC7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809975A-5E6F-4786-8D1C-28D7BA477A3B}" type="pres">
      <dgm:prSet presAssocID="{9056C57C-B542-4CC0-A03E-5AE0DC9CC7A2}" presName="Name1" presStyleCnt="0"/>
      <dgm:spPr/>
    </dgm:pt>
    <dgm:pt modelId="{CA5F9230-94CD-4B81-A0F1-669959E1399C}" type="pres">
      <dgm:prSet presAssocID="{9056C57C-B542-4CC0-A03E-5AE0DC9CC7A2}" presName="cycle" presStyleCnt="0"/>
      <dgm:spPr/>
    </dgm:pt>
    <dgm:pt modelId="{7918A65C-5B37-4EBE-98BE-C8E1ABC472E3}" type="pres">
      <dgm:prSet presAssocID="{9056C57C-B542-4CC0-A03E-5AE0DC9CC7A2}" presName="srcNode" presStyleLbl="node1" presStyleIdx="0" presStyleCnt="6"/>
      <dgm:spPr/>
    </dgm:pt>
    <dgm:pt modelId="{00D8735F-E2D1-45CE-A897-5FF8AE101A51}" type="pres">
      <dgm:prSet presAssocID="{9056C57C-B542-4CC0-A03E-5AE0DC9CC7A2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AFE9F9E-0960-4119-8036-5A901AA7E68A}" type="pres">
      <dgm:prSet presAssocID="{9056C57C-B542-4CC0-A03E-5AE0DC9CC7A2}" presName="extraNode" presStyleLbl="node1" presStyleIdx="0" presStyleCnt="6"/>
      <dgm:spPr/>
    </dgm:pt>
    <dgm:pt modelId="{E392B7DB-33CF-424B-AB1B-D13832488383}" type="pres">
      <dgm:prSet presAssocID="{9056C57C-B542-4CC0-A03E-5AE0DC9CC7A2}" presName="dstNode" presStyleLbl="node1" presStyleIdx="0" presStyleCnt="6"/>
      <dgm:spPr/>
    </dgm:pt>
    <dgm:pt modelId="{D621EE61-5A6B-470E-8F30-ECDE81797196}" type="pres">
      <dgm:prSet presAssocID="{B0A46BA5-E5BA-4FFA-9D08-20833E8086F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A75B9F-F3BC-4363-ACE3-D93AC18C7614}" type="pres">
      <dgm:prSet presAssocID="{B0A46BA5-E5BA-4FFA-9D08-20833E8086FB}" presName="accent_1" presStyleCnt="0"/>
      <dgm:spPr/>
    </dgm:pt>
    <dgm:pt modelId="{F2C1D249-DB5A-4787-8729-4AD9595C1992}" type="pres">
      <dgm:prSet presAssocID="{B0A46BA5-E5BA-4FFA-9D08-20833E8086FB}" presName="accentRepeatNode" presStyleLbl="solidFgAcc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2299892-BCEA-42B4-B381-E7D163F04C92}" type="pres">
      <dgm:prSet presAssocID="{53D38447-2E30-4787-AC8D-F3BA93442FA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C3FAB-B116-48C9-8248-FCC05FFF90C5}" type="pres">
      <dgm:prSet presAssocID="{53D38447-2E30-4787-AC8D-F3BA93442FAC}" presName="accent_2" presStyleCnt="0"/>
      <dgm:spPr/>
    </dgm:pt>
    <dgm:pt modelId="{8B271058-C06B-4F05-8A02-B67CF5F83B12}" type="pres">
      <dgm:prSet presAssocID="{53D38447-2E30-4787-AC8D-F3BA93442FAC}" presName="accentRepeatNode" presStyleLbl="solidFgAcc1" presStyleIdx="1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151DE6F-F7C7-42B9-92AA-B5F92D968746}" type="pres">
      <dgm:prSet presAssocID="{042BCB56-982B-456E-9820-4245F1B2014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238C8F-FF0C-4503-96A4-C9205A34500F}" type="pres">
      <dgm:prSet presAssocID="{042BCB56-982B-456E-9820-4245F1B20144}" presName="accent_3" presStyleCnt="0"/>
      <dgm:spPr/>
    </dgm:pt>
    <dgm:pt modelId="{010DF005-3125-4F4E-828F-DB276E5EDC1C}" type="pres">
      <dgm:prSet presAssocID="{042BCB56-982B-456E-9820-4245F1B20144}" presName="accentRepeatNode" presStyleLbl="solidFgAcc1" presStyleIdx="2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1244937-0C7A-42C4-816E-3C15411B614A}" type="pres">
      <dgm:prSet presAssocID="{8C2E4402-37D9-4DC9-9872-DDD9D117885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6CAB48-4373-4400-9C45-E5115DBC0BC6}" type="pres">
      <dgm:prSet presAssocID="{8C2E4402-37D9-4DC9-9872-DDD9D1178852}" presName="accent_4" presStyleCnt="0"/>
      <dgm:spPr/>
    </dgm:pt>
    <dgm:pt modelId="{468D2DE8-CE92-4401-B736-21A2BA5A847B}" type="pres">
      <dgm:prSet presAssocID="{8C2E4402-37D9-4DC9-9872-DDD9D1178852}" presName="accentRepeatNode" presStyleLbl="solidFgAcc1" presStyleIdx="3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3C9C3C2-7C80-411C-A8B2-56338ED6867B}" type="pres">
      <dgm:prSet presAssocID="{F1D3B4AE-C00E-4902-8BAC-C20F3E9F27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4617A-7204-464D-B62B-499F721DC660}" type="pres">
      <dgm:prSet presAssocID="{F1D3B4AE-C00E-4902-8BAC-C20F3E9F2703}" presName="accent_5" presStyleCnt="0"/>
      <dgm:spPr/>
    </dgm:pt>
    <dgm:pt modelId="{29322098-6642-4DB0-9F6B-F5E6320BE698}" type="pres">
      <dgm:prSet presAssocID="{F1D3B4AE-C00E-4902-8BAC-C20F3E9F2703}" presName="accentRepeatNode" presStyleLbl="solidFgAcc1" presStyleIdx="4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949496A-4239-4CC6-8542-A6B2099AB822}" type="pres">
      <dgm:prSet presAssocID="{F6F4DCB6-7237-434B-9405-FE7F795F722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ADEE8-B5B5-44FD-A049-2B27A4D3741D}" type="pres">
      <dgm:prSet presAssocID="{F6F4DCB6-7237-434B-9405-FE7F795F7224}" presName="accent_6" presStyleCnt="0"/>
      <dgm:spPr/>
    </dgm:pt>
    <dgm:pt modelId="{AD647D24-2F21-40DB-BB90-889EAA341FF0}" type="pres">
      <dgm:prSet presAssocID="{F6F4DCB6-7237-434B-9405-FE7F795F7224}" presName="accentRepeatNode" presStyleLbl="solidFgAcc1" presStyleIdx="5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6CC29784-6EDF-485E-A3FB-7127190714E3}" type="presOf" srcId="{53D38447-2E30-4787-AC8D-F3BA93442FAC}" destId="{D2299892-BCEA-42B4-B381-E7D163F04C92}" srcOrd="0" destOrd="0" presId="urn:microsoft.com/office/officeart/2008/layout/VerticalCurvedList"/>
    <dgm:cxn modelId="{B7C6B0A9-01BD-4212-9020-742B3AED210E}" type="presOf" srcId="{31515DD8-3B7A-4F08-8DF1-2DE834326066}" destId="{00D8735F-E2D1-45CE-A897-5FF8AE101A51}" srcOrd="0" destOrd="0" presId="urn:microsoft.com/office/officeart/2008/layout/VerticalCurvedList"/>
    <dgm:cxn modelId="{B9FF23EB-5051-4414-A9D3-7FEA5A29EA3C}" type="presOf" srcId="{B0A46BA5-E5BA-4FFA-9D08-20833E8086FB}" destId="{D621EE61-5A6B-470E-8F30-ECDE81797196}" srcOrd="0" destOrd="0" presId="urn:microsoft.com/office/officeart/2008/layout/VerticalCurvedList"/>
    <dgm:cxn modelId="{D156C106-84E5-41C9-B48E-C4EBBC46B922}" type="presOf" srcId="{F6F4DCB6-7237-434B-9405-FE7F795F7224}" destId="{B949496A-4239-4CC6-8542-A6B2099AB822}" srcOrd="0" destOrd="0" presId="urn:microsoft.com/office/officeart/2008/layout/VerticalCurvedList"/>
    <dgm:cxn modelId="{42BF93CC-FC88-4461-9788-05D9D7A5C562}" srcId="{9056C57C-B542-4CC0-A03E-5AE0DC9CC7A2}" destId="{8C2E4402-37D9-4DC9-9872-DDD9D1178852}" srcOrd="3" destOrd="0" parTransId="{56128F90-09DB-4854-971E-DB24DE218C48}" sibTransId="{8AE59DFE-188A-4D90-86D0-4EBBCEADBA0A}"/>
    <dgm:cxn modelId="{8832A1F0-64F7-4BE0-B533-1F285B351E4E}" srcId="{9056C57C-B542-4CC0-A03E-5AE0DC9CC7A2}" destId="{53D38447-2E30-4787-AC8D-F3BA93442FAC}" srcOrd="1" destOrd="0" parTransId="{98297FD0-3215-4410-BD15-6E04C057EE5E}" sibTransId="{FCF04CFE-73C8-4D11-9973-905B9FE2AABE}"/>
    <dgm:cxn modelId="{52D3425D-7E05-49CE-A3C8-75DFF1818F65}" type="presOf" srcId="{042BCB56-982B-456E-9820-4245F1B20144}" destId="{6151DE6F-F7C7-42B9-92AA-B5F92D968746}" srcOrd="0" destOrd="0" presId="urn:microsoft.com/office/officeart/2008/layout/VerticalCurvedList"/>
    <dgm:cxn modelId="{FA377538-C819-41E0-9FE6-B3801953F257}" type="presOf" srcId="{8C2E4402-37D9-4DC9-9872-DDD9D1178852}" destId="{91244937-0C7A-42C4-816E-3C15411B614A}" srcOrd="0" destOrd="0" presId="urn:microsoft.com/office/officeart/2008/layout/VerticalCurvedList"/>
    <dgm:cxn modelId="{69B46E69-494E-4F81-BFE7-DDDC9D03FA52}" srcId="{9056C57C-B542-4CC0-A03E-5AE0DC9CC7A2}" destId="{F6F4DCB6-7237-434B-9405-FE7F795F7224}" srcOrd="5" destOrd="0" parTransId="{1BDCBDD2-7D70-4467-8ECD-DF57356FD90A}" sibTransId="{E6714778-E60E-4D97-98B2-12716AF90CFE}"/>
    <dgm:cxn modelId="{64836B7E-027C-439B-86D8-34A83A5A317F}" srcId="{9056C57C-B542-4CC0-A03E-5AE0DC9CC7A2}" destId="{042BCB56-982B-456E-9820-4245F1B20144}" srcOrd="2" destOrd="0" parTransId="{064337C9-9445-4DA5-9034-8C29FAF26EFC}" sibTransId="{47A8C4D2-CF76-4209-9D4D-C5FBDBF88C99}"/>
    <dgm:cxn modelId="{BA21005D-DAFE-4328-9B72-DD4E83A7E820}" type="presOf" srcId="{F1D3B4AE-C00E-4902-8BAC-C20F3E9F2703}" destId="{93C9C3C2-7C80-411C-A8B2-56338ED6867B}" srcOrd="0" destOrd="0" presId="urn:microsoft.com/office/officeart/2008/layout/VerticalCurvedList"/>
    <dgm:cxn modelId="{FB51289E-F50A-48B0-A7C7-205CD3785413}" type="presOf" srcId="{9056C57C-B542-4CC0-A03E-5AE0DC9CC7A2}" destId="{506F9C68-727E-4D6A-B82A-1D1907C89288}" srcOrd="0" destOrd="0" presId="urn:microsoft.com/office/officeart/2008/layout/VerticalCurvedList"/>
    <dgm:cxn modelId="{317285BB-0A81-4616-8F27-8FDD0E8317C2}" srcId="{9056C57C-B542-4CC0-A03E-5AE0DC9CC7A2}" destId="{F1D3B4AE-C00E-4902-8BAC-C20F3E9F2703}" srcOrd="4" destOrd="0" parTransId="{A3502936-75A4-4658-9FC5-D245FDE80AF3}" sibTransId="{CA12B8AD-9AA0-4057-AEE4-32A7A5071E3F}"/>
    <dgm:cxn modelId="{24539010-B62C-4AD0-9B03-322F0E197EC4}" srcId="{9056C57C-B542-4CC0-A03E-5AE0DC9CC7A2}" destId="{B0A46BA5-E5BA-4FFA-9D08-20833E8086FB}" srcOrd="0" destOrd="0" parTransId="{9FB4050C-83C9-4882-8C53-9FC0DEA9BC1F}" sibTransId="{31515DD8-3B7A-4F08-8DF1-2DE834326066}"/>
    <dgm:cxn modelId="{5D46DFAB-6FDE-409F-9721-DBE20F05B73E}" type="presParOf" srcId="{506F9C68-727E-4D6A-B82A-1D1907C89288}" destId="{5809975A-5E6F-4786-8D1C-28D7BA477A3B}" srcOrd="0" destOrd="0" presId="urn:microsoft.com/office/officeart/2008/layout/VerticalCurvedList"/>
    <dgm:cxn modelId="{C27CFA4B-A79E-4779-B64C-855070FFDA9D}" type="presParOf" srcId="{5809975A-5E6F-4786-8D1C-28D7BA477A3B}" destId="{CA5F9230-94CD-4B81-A0F1-669959E1399C}" srcOrd="0" destOrd="0" presId="urn:microsoft.com/office/officeart/2008/layout/VerticalCurvedList"/>
    <dgm:cxn modelId="{4257295A-2B96-4CFA-849C-2AFDD80F1E18}" type="presParOf" srcId="{CA5F9230-94CD-4B81-A0F1-669959E1399C}" destId="{7918A65C-5B37-4EBE-98BE-C8E1ABC472E3}" srcOrd="0" destOrd="0" presId="urn:microsoft.com/office/officeart/2008/layout/VerticalCurvedList"/>
    <dgm:cxn modelId="{492DAA5F-6D28-41B6-B2AB-9CA9A68E5709}" type="presParOf" srcId="{CA5F9230-94CD-4B81-A0F1-669959E1399C}" destId="{00D8735F-E2D1-45CE-A897-5FF8AE101A51}" srcOrd="1" destOrd="0" presId="urn:microsoft.com/office/officeart/2008/layout/VerticalCurvedList"/>
    <dgm:cxn modelId="{BD3F1BC0-7BF4-4D03-8EE0-8F27A436BD13}" type="presParOf" srcId="{CA5F9230-94CD-4B81-A0F1-669959E1399C}" destId="{3AFE9F9E-0960-4119-8036-5A901AA7E68A}" srcOrd="2" destOrd="0" presId="urn:microsoft.com/office/officeart/2008/layout/VerticalCurvedList"/>
    <dgm:cxn modelId="{39BCEB37-EC81-454A-AE1E-0AD1AED0E580}" type="presParOf" srcId="{CA5F9230-94CD-4B81-A0F1-669959E1399C}" destId="{E392B7DB-33CF-424B-AB1B-D13832488383}" srcOrd="3" destOrd="0" presId="urn:microsoft.com/office/officeart/2008/layout/VerticalCurvedList"/>
    <dgm:cxn modelId="{A1D6A65A-5A67-4B60-A34D-C449389C657B}" type="presParOf" srcId="{5809975A-5E6F-4786-8D1C-28D7BA477A3B}" destId="{D621EE61-5A6B-470E-8F30-ECDE81797196}" srcOrd="1" destOrd="0" presId="urn:microsoft.com/office/officeart/2008/layout/VerticalCurvedList"/>
    <dgm:cxn modelId="{BEE597B8-8351-4304-A68C-E9456C7BC1E2}" type="presParOf" srcId="{5809975A-5E6F-4786-8D1C-28D7BA477A3B}" destId="{89A75B9F-F3BC-4363-ACE3-D93AC18C7614}" srcOrd="2" destOrd="0" presId="urn:microsoft.com/office/officeart/2008/layout/VerticalCurvedList"/>
    <dgm:cxn modelId="{D1AB41D9-E2B1-4DF4-9249-9E22017D1572}" type="presParOf" srcId="{89A75B9F-F3BC-4363-ACE3-D93AC18C7614}" destId="{F2C1D249-DB5A-4787-8729-4AD9595C1992}" srcOrd="0" destOrd="0" presId="urn:microsoft.com/office/officeart/2008/layout/VerticalCurvedList"/>
    <dgm:cxn modelId="{B53688E6-E101-45CD-BCD7-1C93C876F375}" type="presParOf" srcId="{5809975A-5E6F-4786-8D1C-28D7BA477A3B}" destId="{D2299892-BCEA-42B4-B381-E7D163F04C92}" srcOrd="3" destOrd="0" presId="urn:microsoft.com/office/officeart/2008/layout/VerticalCurvedList"/>
    <dgm:cxn modelId="{77890F33-4C74-4B8A-B0D5-60649C518983}" type="presParOf" srcId="{5809975A-5E6F-4786-8D1C-28D7BA477A3B}" destId="{720C3FAB-B116-48C9-8248-FCC05FFF90C5}" srcOrd="4" destOrd="0" presId="urn:microsoft.com/office/officeart/2008/layout/VerticalCurvedList"/>
    <dgm:cxn modelId="{44F1F2AC-361A-49C9-A7FF-781564235911}" type="presParOf" srcId="{720C3FAB-B116-48C9-8248-FCC05FFF90C5}" destId="{8B271058-C06B-4F05-8A02-B67CF5F83B12}" srcOrd="0" destOrd="0" presId="urn:microsoft.com/office/officeart/2008/layout/VerticalCurvedList"/>
    <dgm:cxn modelId="{EE7E7B22-9533-44C8-9BB9-956A2021F64D}" type="presParOf" srcId="{5809975A-5E6F-4786-8D1C-28D7BA477A3B}" destId="{6151DE6F-F7C7-42B9-92AA-B5F92D968746}" srcOrd="5" destOrd="0" presId="urn:microsoft.com/office/officeart/2008/layout/VerticalCurvedList"/>
    <dgm:cxn modelId="{3DDF9E86-63E8-48DC-B6CE-47518D6320FA}" type="presParOf" srcId="{5809975A-5E6F-4786-8D1C-28D7BA477A3B}" destId="{24238C8F-FF0C-4503-96A4-C9205A34500F}" srcOrd="6" destOrd="0" presId="urn:microsoft.com/office/officeart/2008/layout/VerticalCurvedList"/>
    <dgm:cxn modelId="{E7BBC24B-C8E4-4771-931B-C35E313A56E1}" type="presParOf" srcId="{24238C8F-FF0C-4503-96A4-C9205A34500F}" destId="{010DF005-3125-4F4E-828F-DB276E5EDC1C}" srcOrd="0" destOrd="0" presId="urn:microsoft.com/office/officeart/2008/layout/VerticalCurvedList"/>
    <dgm:cxn modelId="{CE981F5F-ABC9-4319-9028-A1D671D9735A}" type="presParOf" srcId="{5809975A-5E6F-4786-8D1C-28D7BA477A3B}" destId="{91244937-0C7A-42C4-816E-3C15411B614A}" srcOrd="7" destOrd="0" presId="urn:microsoft.com/office/officeart/2008/layout/VerticalCurvedList"/>
    <dgm:cxn modelId="{2DE0EE5A-4C5A-4DFC-9FA5-AF485778A19B}" type="presParOf" srcId="{5809975A-5E6F-4786-8D1C-28D7BA477A3B}" destId="{406CAB48-4373-4400-9C45-E5115DBC0BC6}" srcOrd="8" destOrd="0" presId="urn:microsoft.com/office/officeart/2008/layout/VerticalCurvedList"/>
    <dgm:cxn modelId="{6AC511A5-989B-4439-B3C7-3294758D1AC9}" type="presParOf" srcId="{406CAB48-4373-4400-9C45-E5115DBC0BC6}" destId="{468D2DE8-CE92-4401-B736-21A2BA5A847B}" srcOrd="0" destOrd="0" presId="urn:microsoft.com/office/officeart/2008/layout/VerticalCurvedList"/>
    <dgm:cxn modelId="{9A5ED2A9-1AD0-45DA-80F1-AD0E3C81EE83}" type="presParOf" srcId="{5809975A-5E6F-4786-8D1C-28D7BA477A3B}" destId="{93C9C3C2-7C80-411C-A8B2-56338ED6867B}" srcOrd="9" destOrd="0" presId="urn:microsoft.com/office/officeart/2008/layout/VerticalCurvedList"/>
    <dgm:cxn modelId="{A23B1B45-CDC9-4A9F-B7D6-0ECC292893A6}" type="presParOf" srcId="{5809975A-5E6F-4786-8D1C-28D7BA477A3B}" destId="{AF74617A-7204-464D-B62B-499F721DC660}" srcOrd="10" destOrd="0" presId="urn:microsoft.com/office/officeart/2008/layout/VerticalCurvedList"/>
    <dgm:cxn modelId="{10CEA123-B6EC-40AD-966D-5322FD888F7A}" type="presParOf" srcId="{AF74617A-7204-464D-B62B-499F721DC660}" destId="{29322098-6642-4DB0-9F6B-F5E6320BE698}" srcOrd="0" destOrd="0" presId="urn:microsoft.com/office/officeart/2008/layout/VerticalCurvedList"/>
    <dgm:cxn modelId="{CBF77299-FF92-45D1-BC04-05040CF467AF}" type="presParOf" srcId="{5809975A-5E6F-4786-8D1C-28D7BA477A3B}" destId="{B949496A-4239-4CC6-8542-A6B2099AB822}" srcOrd="11" destOrd="0" presId="urn:microsoft.com/office/officeart/2008/layout/VerticalCurvedList"/>
    <dgm:cxn modelId="{E163B659-9AD8-4059-A7F5-1B84EFBE2607}" type="presParOf" srcId="{5809975A-5E6F-4786-8D1C-28D7BA477A3B}" destId="{06EADEE8-B5B5-44FD-A049-2B27A4D3741D}" srcOrd="12" destOrd="0" presId="urn:microsoft.com/office/officeart/2008/layout/VerticalCurvedList"/>
    <dgm:cxn modelId="{8975988B-1E4E-4BA3-B266-AAEB663CF1FB}" type="presParOf" srcId="{06EADEE8-B5B5-44FD-A049-2B27A4D3741D}" destId="{AD647D24-2F21-40DB-BB90-889EAA341F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8735F-E2D1-45CE-A897-5FF8AE101A51}">
      <dsp:nvSpPr>
        <dsp:cNvPr id="0" name=""/>
        <dsp:cNvSpPr/>
      </dsp:nvSpPr>
      <dsp:spPr>
        <a:xfrm>
          <a:off x="-5361397" y="-821021"/>
          <a:ext cx="6384030" cy="638403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1EE61-5A6B-470E-8F30-ECDE81797196}">
      <dsp:nvSpPr>
        <dsp:cNvPr id="0" name=""/>
        <dsp:cNvSpPr/>
      </dsp:nvSpPr>
      <dsp:spPr>
        <a:xfrm>
          <a:off x="381274" y="249713"/>
          <a:ext cx="3585278" cy="49923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Excel</a:t>
          </a:r>
          <a:r>
            <a:rPr lang="zh-TW" altLang="en-US" sz="2300" b="1" kern="1200" dirty="0" smtClean="0"/>
            <a:t>基礎</a:t>
          </a:r>
          <a:endParaRPr lang="zh-TW" sz="2300" b="1" kern="1200" dirty="0"/>
        </a:p>
      </dsp:txBody>
      <dsp:txXfrm>
        <a:off x="381274" y="249713"/>
        <a:ext cx="3585278" cy="499236"/>
      </dsp:txXfrm>
    </dsp:sp>
    <dsp:sp modelId="{F2C1D249-DB5A-4787-8729-4AD9595C1992}">
      <dsp:nvSpPr>
        <dsp:cNvPr id="0" name=""/>
        <dsp:cNvSpPr/>
      </dsp:nvSpPr>
      <dsp:spPr>
        <a:xfrm>
          <a:off x="69251" y="187308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299892-BCEA-42B4-B381-E7D163F04C92}">
      <dsp:nvSpPr>
        <dsp:cNvPr id="0" name=""/>
        <dsp:cNvSpPr/>
      </dsp:nvSpPr>
      <dsp:spPr>
        <a:xfrm>
          <a:off x="791930" y="998472"/>
          <a:ext cx="3174622" cy="49923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  使用</a:t>
          </a:r>
          <a:r>
            <a:rPr lang="zh-TW" sz="2300" b="1" kern="1200" dirty="0" smtClean="0"/>
            <a:t>公式</a:t>
          </a:r>
          <a:endParaRPr lang="zh-TW" sz="2300" b="1" kern="1200" dirty="0"/>
        </a:p>
      </dsp:txBody>
      <dsp:txXfrm>
        <a:off x="791930" y="998472"/>
        <a:ext cx="3174622" cy="499236"/>
      </dsp:txXfrm>
    </dsp:sp>
    <dsp:sp modelId="{8B271058-C06B-4F05-8A02-B67CF5F83B12}">
      <dsp:nvSpPr>
        <dsp:cNvPr id="0" name=""/>
        <dsp:cNvSpPr/>
      </dsp:nvSpPr>
      <dsp:spPr>
        <a:xfrm>
          <a:off x="479908" y="936068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1DE6F-F7C7-42B9-92AA-B5F92D968746}">
      <dsp:nvSpPr>
        <dsp:cNvPr id="0" name=""/>
        <dsp:cNvSpPr/>
      </dsp:nvSpPr>
      <dsp:spPr>
        <a:xfrm>
          <a:off x="979713" y="1747232"/>
          <a:ext cx="2986839" cy="499236"/>
        </a:xfrm>
        <a:prstGeom prst="rect">
          <a:avLst/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 smtClean="0"/>
            <a:t>  </a:t>
          </a:r>
          <a:r>
            <a:rPr lang="zh-TW" sz="2300" b="1" kern="1200" dirty="0" smtClean="0"/>
            <a:t>資料</a:t>
          </a:r>
          <a:r>
            <a:rPr lang="zh-TW" sz="2300" b="1" kern="1200" dirty="0" smtClean="0"/>
            <a:t>排序</a:t>
          </a:r>
          <a:endParaRPr lang="zh-TW" sz="2300" b="1" kern="1200" dirty="0"/>
        </a:p>
      </dsp:txBody>
      <dsp:txXfrm>
        <a:off x="979713" y="1747232"/>
        <a:ext cx="2986839" cy="499236"/>
      </dsp:txXfrm>
    </dsp:sp>
    <dsp:sp modelId="{010DF005-3125-4F4E-828F-DB276E5EDC1C}">
      <dsp:nvSpPr>
        <dsp:cNvPr id="0" name=""/>
        <dsp:cNvSpPr/>
      </dsp:nvSpPr>
      <dsp:spPr>
        <a:xfrm>
          <a:off x="667690" y="1684827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244937-0C7A-42C4-816E-3C15411B614A}">
      <dsp:nvSpPr>
        <dsp:cNvPr id="0" name=""/>
        <dsp:cNvSpPr/>
      </dsp:nvSpPr>
      <dsp:spPr>
        <a:xfrm>
          <a:off x="979713" y="2495518"/>
          <a:ext cx="2986839" cy="49923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 smtClean="0"/>
            <a:t>  </a:t>
          </a:r>
          <a:r>
            <a:rPr lang="zh-TW" sz="2300" b="1" kern="1200" dirty="0" smtClean="0"/>
            <a:t>資料</a:t>
          </a:r>
          <a:r>
            <a:rPr lang="zh-TW" sz="2300" b="1" kern="1200" dirty="0" smtClean="0"/>
            <a:t>篩選</a:t>
          </a:r>
          <a:endParaRPr lang="zh-TW" sz="2300" b="1" kern="1200" dirty="0"/>
        </a:p>
      </dsp:txBody>
      <dsp:txXfrm>
        <a:off x="979713" y="2495518"/>
        <a:ext cx="2986839" cy="499236"/>
      </dsp:txXfrm>
    </dsp:sp>
    <dsp:sp modelId="{468D2DE8-CE92-4401-B736-21A2BA5A847B}">
      <dsp:nvSpPr>
        <dsp:cNvPr id="0" name=""/>
        <dsp:cNvSpPr/>
      </dsp:nvSpPr>
      <dsp:spPr>
        <a:xfrm>
          <a:off x="667690" y="2433113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9C3C2-7C80-411C-A8B2-56338ED6867B}">
      <dsp:nvSpPr>
        <dsp:cNvPr id="0" name=""/>
        <dsp:cNvSpPr/>
      </dsp:nvSpPr>
      <dsp:spPr>
        <a:xfrm>
          <a:off x="791930" y="3244277"/>
          <a:ext cx="3174622" cy="499236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 smtClean="0"/>
            <a:t>  </a:t>
          </a:r>
          <a:r>
            <a:rPr lang="zh-TW" sz="2300" b="1" kern="1200" dirty="0" smtClean="0"/>
            <a:t>資料</a:t>
          </a:r>
          <a:r>
            <a:rPr lang="zh-TW" sz="2300" b="1" kern="1200" dirty="0" smtClean="0"/>
            <a:t>小計</a:t>
          </a:r>
          <a:endParaRPr lang="zh-TW" sz="2300" b="1" kern="1200" dirty="0"/>
        </a:p>
      </dsp:txBody>
      <dsp:txXfrm>
        <a:off x="791930" y="3244277"/>
        <a:ext cx="3174622" cy="499236"/>
      </dsp:txXfrm>
    </dsp:sp>
    <dsp:sp modelId="{29322098-6642-4DB0-9F6B-F5E6320BE698}">
      <dsp:nvSpPr>
        <dsp:cNvPr id="0" name=""/>
        <dsp:cNvSpPr/>
      </dsp:nvSpPr>
      <dsp:spPr>
        <a:xfrm>
          <a:off x="479908" y="3181873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49496A-4239-4CC6-8542-A6B2099AB822}">
      <dsp:nvSpPr>
        <dsp:cNvPr id="0" name=""/>
        <dsp:cNvSpPr/>
      </dsp:nvSpPr>
      <dsp:spPr>
        <a:xfrm>
          <a:off x="381274" y="3993037"/>
          <a:ext cx="3585278" cy="49923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269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 smtClean="0"/>
            <a:t>  </a:t>
          </a:r>
          <a:r>
            <a:rPr lang="zh-TW" sz="2300" b="1" kern="1200" dirty="0" smtClean="0"/>
            <a:t>樞紐</a:t>
          </a:r>
          <a:r>
            <a:rPr lang="zh-TW" sz="2300" b="1" kern="1200" dirty="0" smtClean="0"/>
            <a:t>分析表</a:t>
          </a:r>
          <a:endParaRPr lang="zh-TW" sz="2300" b="1" kern="1200" dirty="0"/>
        </a:p>
      </dsp:txBody>
      <dsp:txXfrm>
        <a:off x="381274" y="3993037"/>
        <a:ext cx="3585278" cy="499236"/>
      </dsp:txXfrm>
    </dsp:sp>
    <dsp:sp modelId="{AD647D24-2F21-40DB-BB90-889EAA341FF0}">
      <dsp:nvSpPr>
        <dsp:cNvPr id="0" name=""/>
        <dsp:cNvSpPr/>
      </dsp:nvSpPr>
      <dsp:spPr>
        <a:xfrm>
          <a:off x="69251" y="3930633"/>
          <a:ext cx="624045" cy="62404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0D88-2D5E-4BEE-A667-6A93B2A298C8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E027-E734-4C1D-9B0A-E52BCF8692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331632"/>
            <a:ext cx="9144000" cy="5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7384-FC0E-4DD6-BA9F-699DB90C824E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23528" y="5661248"/>
            <a:ext cx="2088232" cy="5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E7CA-DFF7-45B7-97F6-FD39103A558E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569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AC2-7408-46EE-BDD1-2C271ADAF4AC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878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Program Files\Microsoft Office\MEDIA\OFFICE12\Lines\BD14711_.gif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0420"/>
            <a:ext cx="82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6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FB1C-8350-4D78-A002-B5EE1C107C43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92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48CF-049A-4509-AFC2-B4E4D6CBB4F5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29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A25-4C72-41C2-B5E1-57BA7D74B8E7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1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D52C-F87A-4B24-B4A7-E95A54AC30D4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580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06B0-75FF-43EE-A490-F74A563B22EA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14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AE5C-F730-4A68-A727-314B1DF659E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170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E387-727D-4117-AE05-41CD1504E7FD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185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C88B-3B1B-4932-97E4-6BE70B187EF4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9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4221088"/>
            <a:ext cx="8784976" cy="1109985"/>
          </a:xfrm>
          <a:solidFill>
            <a:srgbClr val="EAEAEA">
              <a:alpha val="52941"/>
            </a:srgb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zh-TW" b="1" spc="50" dirty="0" smtClean="0">
                <a:ln w="11430"/>
                <a:solidFill>
                  <a:srgbClr val="803D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Excel 2010 </a:t>
            </a:r>
            <a:r>
              <a:rPr lang="zh-TW" altLang="en-US" b="1" spc="50" dirty="0" smtClean="0">
                <a:ln w="11430"/>
                <a:solidFill>
                  <a:srgbClr val="803D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資料處理與應用</a:t>
            </a:r>
            <a:endParaRPr lang="zh-TW" altLang="en-US" b="1" spc="50" dirty="0">
              <a:ln w="11430"/>
              <a:solidFill>
                <a:srgbClr val="803D0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4" y="5373216"/>
            <a:ext cx="4427984" cy="6926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2800" b="1" spc="50" dirty="0" smtClean="0">
                <a:ln w="11430"/>
                <a:solidFill>
                  <a:srgbClr val="803D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大葉大學資工系黃鈴玲</a:t>
            </a:r>
            <a:endParaRPr lang="zh-TW" altLang="en-US" sz="2800" b="1" spc="50" dirty="0">
              <a:ln w="11430"/>
              <a:solidFill>
                <a:srgbClr val="803D0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6061938"/>
            <a:ext cx="241925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b="1" spc="50" dirty="0" smtClean="0">
                <a:ln w="11430"/>
                <a:solidFill>
                  <a:srgbClr val="803D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2013.03.28</a:t>
            </a:r>
            <a:r>
              <a:rPr lang="zh-TW" altLang="en-US" b="1" spc="50" dirty="0" smtClean="0">
                <a:ln w="11430"/>
                <a:solidFill>
                  <a:srgbClr val="803D0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助教研習</a:t>
            </a:r>
            <a:endParaRPr lang="zh-TW" altLang="en-US" b="1" spc="50" dirty="0">
              <a:ln w="11430"/>
              <a:solidFill>
                <a:srgbClr val="803D0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3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9" t="19426" b="6815"/>
          <a:stretch/>
        </p:blipFill>
        <p:spPr bwMode="auto">
          <a:xfrm>
            <a:off x="6461248" y="534961"/>
            <a:ext cx="2503240" cy="632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70C0"/>
                </a:solidFill>
              </a:rPr>
              <a:t>例：</a:t>
            </a:r>
            <a:endParaRPr lang="en-US" altLang="zh-TW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zh-TW" altLang="en-US" dirty="0" smtClean="0"/>
              <a:t>求</a:t>
            </a:r>
            <a:r>
              <a:rPr lang="en-US" altLang="zh-TW" dirty="0" smtClean="0"/>
              <a:t>S1~S6</a:t>
            </a:r>
            <a:r>
              <a:rPr lang="zh-TW" altLang="en-US" dirty="0"/>
              <a:t>各地區每</a:t>
            </a:r>
            <a:r>
              <a:rPr lang="zh-TW" altLang="en-US" dirty="0" smtClean="0"/>
              <a:t>季咖啡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銷售數量的平均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478782" y="5324358"/>
            <a:ext cx="14136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604448" y="55172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樞紐分析表</a:t>
            </a:r>
            <a:endParaRPr lang="zh-TW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50000" r="70460" b="14056"/>
          <a:stretch/>
        </p:blipFill>
        <p:spPr bwMode="auto">
          <a:xfrm>
            <a:off x="2627784" y="3212976"/>
            <a:ext cx="3500898" cy="308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>
            <a:stCxn id="7" idx="2"/>
          </p:cNvCxnSpPr>
          <p:nvPr/>
        </p:nvCxnSpPr>
        <p:spPr>
          <a:xfrm flipH="1" flipV="1">
            <a:off x="4932040" y="5229200"/>
            <a:ext cx="2546742" cy="2391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398407"/>
              </p:ext>
            </p:extLst>
          </p:nvPr>
        </p:nvGraphicFramePr>
        <p:xfrm>
          <a:off x="2555776" y="1556792"/>
          <a:ext cx="4032448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AD45-4A84-407E-A215-71789FC3DDD1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Excel </a:t>
            </a:r>
            <a:r>
              <a:rPr lang="zh-TW" altLang="en-US" dirty="0" smtClean="0"/>
              <a:t>基礎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000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自動</a:t>
            </a:r>
            <a:r>
              <a:rPr lang="zh-TW" altLang="en-US" sz="3000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填滿</a:t>
            </a:r>
            <a:endParaRPr lang="en-US" altLang="zh-TW" sz="30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資料複製時「選擇性貼上」</a:t>
            </a:r>
            <a:endParaRPr lang="en-US" altLang="zh-TW" dirty="0" smtClean="0">
              <a:solidFill>
                <a:srgbClr val="0070C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公式</a:t>
            </a:r>
            <a:r>
              <a:rPr lang="zh-TW" altLang="en-US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複製時，要固定資料範圍的欄或列</a:t>
            </a: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zh-TW" altLang="en-US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需加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$</a:t>
            </a:r>
            <a:r>
              <a:rPr lang="zh-TW" altLang="en-US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記號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如：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B5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儲存格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=A1</a:t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B5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複製到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C5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時，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C5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的值會是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=B1</a:t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	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若希望固定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C5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儲存格也是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=A1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	  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需設定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B5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儲存格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$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A1</a:t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(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固定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列的方式與固定欄相同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練習：在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Excel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製作一個九九乘法表</a:t>
            </a:r>
            <a:endParaRPr lang="en-US" altLang="zh-TW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27733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使用公式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000" dirty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常用</a:t>
            </a:r>
            <a:r>
              <a:rPr lang="zh-TW" altLang="en-US" sz="3000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公式：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sum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average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count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round(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y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: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對 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取四捨五入至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小數第 </a:t>
            </a:r>
            <a:r>
              <a:rPr lang="en-US" altLang="zh-TW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y 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位</a:t>
            </a:r>
            <a:r>
              <a:rPr lang="en-US" altLang="zh-TW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rank(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範圍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):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找出 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在範圍中的名次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遞減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sz="3000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多次</a:t>
            </a:r>
            <a:r>
              <a:rPr lang="zh-TW" altLang="en-US" sz="3000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小考成績中取</a:t>
            </a:r>
            <a:r>
              <a:rPr lang="zh-TW" altLang="en-US" sz="3000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前三高分：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large</a:t>
            </a:r>
            <a:r>
              <a:rPr lang="en-US" altLang="zh-TW" sz="30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範圍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</a:t>
            </a:r>
            <a:r>
              <a:rPr lang="en-US" altLang="zh-TW" sz="30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: </a:t>
            </a:r>
            <a:r>
              <a:rPr lang="zh-TW" altLang="en-US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找出範圍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內第 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的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數字</a:t>
            </a:r>
            <a: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small</a:t>
            </a:r>
            <a:r>
              <a:rPr lang="en-US" altLang="zh-TW" sz="30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範圍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</a:t>
            </a:r>
            <a:r>
              <a:rPr lang="en-US" altLang="zh-TW" sz="3000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: </a:t>
            </a:r>
            <a:r>
              <a:rPr lang="zh-TW" altLang="en-US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找出範圍內第 </a:t>
            </a:r>
            <a:r>
              <a:rPr lang="en-US" altLang="zh-TW" sz="3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x </a:t>
            </a:r>
            <a:r>
              <a:rPr lang="zh-TW" altLang="en-US" sz="3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小的數字</a:t>
            </a:r>
            <a:endParaRPr lang="en-US" altLang="zh-TW" sz="30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92F2-47FB-4DB1-8DC5-6262D1D2A0D2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3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使用公式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判斷是否及格：</a:t>
            </a:r>
            <a:r>
              <a:rPr lang="en-US" altLang="zh-TW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IF(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檢查條件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true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時顯示值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false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時顯示值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P4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輸入：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=IF(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K4&gt;=60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,"</a:t>
            </a:r>
            <a:r>
              <a:rPr lang="zh-TW" altLang="en-US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是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","</a:t>
            </a:r>
            <a:r>
              <a:rPr lang="zh-TW" altLang="en-US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否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")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調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分 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若分數介於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57~60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，顯示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60)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Q4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輸入：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=IF(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K4&lt;60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*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K4&gt;57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60, "")</a:t>
            </a:r>
            <a:endParaRPr lang="en-US" altLang="zh-TW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計算不及格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人數：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COUNTIF(</a:t>
            </a: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範圍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 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條件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)</a:t>
            </a:r>
            <a:b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C25</a:t>
            </a: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輸入：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=COUNTIF(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C4:C23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,"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&lt;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60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")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另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有 </a:t>
            </a:r>
            <a:r>
              <a:rPr lang="en-US" altLang="zh-TW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sumif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averageif</a:t>
            </a:r>
            <a:r>
              <a:rPr lang="en-US" altLang="zh-TW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及 </a:t>
            </a:r>
            <a:r>
              <a:rPr lang="en-US" altLang="zh-TW" dirty="0" err="1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sumif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</a:t>
            </a:r>
            <a:r>
              <a:rPr lang="zh-TW" altLang="en-US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等函數</a:t>
            </a:r>
            <a:endParaRPr lang="en-US" altLang="zh-TW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資料排序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</a:rPr>
              <a:t>簡單排序</a:t>
            </a:r>
            <a:r>
              <a:rPr lang="zh-TW" altLang="en-US" dirty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點選要排序的欄中任何一格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常用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排序與篩選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從</a:t>
            </a:r>
            <a:r>
              <a:rPr lang="en-US" altLang="zh-TW" dirty="0" smtClean="0"/>
              <a:t>Z</a:t>
            </a:r>
            <a:r>
              <a:rPr lang="zh-TW" altLang="en-US" dirty="0" smtClean="0"/>
              <a:t>到</a:t>
            </a:r>
            <a:r>
              <a:rPr lang="en-US" altLang="zh-TW" dirty="0" smtClean="0"/>
              <a:t>A</a:t>
            </a:r>
            <a:r>
              <a:rPr lang="zh-TW" altLang="en-US" dirty="0" smtClean="0"/>
              <a:t>排序</a:t>
            </a:r>
            <a:endParaRPr lang="en-US" altLang="zh-TW" dirty="0" smtClean="0"/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</a:rPr>
              <a:t>進階排序</a:t>
            </a:r>
            <a:r>
              <a:rPr lang="zh-TW" altLang="en-US" dirty="0" smtClean="0"/>
              <a:t>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TW" dirty="0" smtClean="0"/>
              <a:t>(</a:t>
            </a:r>
            <a:r>
              <a:rPr lang="zh-TW" altLang="en-US" dirty="0" smtClean="0"/>
              <a:t>如依</a:t>
            </a:r>
            <a:r>
              <a:rPr lang="zh-TW" altLang="en-US" dirty="0" smtClean="0">
                <a:solidFill>
                  <a:srgbClr val="C00000"/>
                </a:solidFill>
              </a:rPr>
              <a:t>平均</a:t>
            </a:r>
            <a:r>
              <a:rPr lang="zh-TW" altLang="en-US" dirty="0" smtClean="0"/>
              <a:t>遞減排序，再依</a:t>
            </a:r>
            <a:r>
              <a:rPr lang="zh-TW" altLang="en-US" dirty="0" smtClean="0">
                <a:solidFill>
                  <a:srgbClr val="C00000"/>
                </a:solidFill>
              </a:rPr>
              <a:t>小考</a:t>
            </a:r>
            <a:r>
              <a:rPr lang="en-US" altLang="zh-TW" dirty="0" smtClean="0">
                <a:solidFill>
                  <a:srgbClr val="C00000"/>
                </a:solidFill>
              </a:rPr>
              <a:t>7</a:t>
            </a:r>
            <a:r>
              <a:rPr lang="zh-TW" altLang="en-US" dirty="0" smtClean="0"/>
              <a:t>遞減排序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/>
              <a:t>點選要排序</a:t>
            </a:r>
            <a:r>
              <a:rPr lang="zh-TW" altLang="en-US" dirty="0" smtClean="0"/>
              <a:t>的</a:t>
            </a:r>
            <a:r>
              <a:rPr lang="zh-TW" altLang="en-US" dirty="0"/>
              <a:t>資料</a:t>
            </a:r>
            <a:r>
              <a:rPr lang="zh-TW" altLang="en-US" dirty="0" smtClean="0"/>
              <a:t>中</a:t>
            </a:r>
            <a:r>
              <a:rPr lang="zh-TW" altLang="en-US" dirty="0"/>
              <a:t>任何一格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資料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排序 </a:t>
            </a:r>
            <a:r>
              <a:rPr lang="en-US" altLang="zh-TW" dirty="0" smtClean="0"/>
              <a:t>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5227-A164-42AA-9691-1D9BAD57F03B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pic>
        <p:nvPicPr>
          <p:cNvPr id="8" name="圖片 7" descr="排序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4941168"/>
            <a:ext cx="5715000" cy="1309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3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資料篩選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</a:rPr>
              <a:t>做法：</a:t>
            </a:r>
            <a:r>
              <a:rPr lang="zh-TW" altLang="en-US" dirty="0" smtClean="0"/>
              <a:t>點選</a:t>
            </a:r>
            <a:r>
              <a:rPr lang="zh-TW" altLang="en-US" dirty="0"/>
              <a:t>要排序的資料中任何一</a:t>
            </a:r>
            <a:r>
              <a:rPr lang="zh-TW" altLang="en-US" dirty="0" smtClean="0"/>
              <a:t>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篩選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2060848"/>
            <a:ext cx="5781145" cy="4267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7380312" y="2276872"/>
            <a:ext cx="28355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148064" y="3645024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663862" y="5589240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8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資料小計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70C0"/>
                </a:solidFill>
              </a:rPr>
              <a:t>例：</a:t>
            </a:r>
            <a:r>
              <a:rPr lang="zh-TW" altLang="zh-TW" dirty="0" smtClean="0"/>
              <a:t>根據「</a:t>
            </a:r>
            <a:r>
              <a:rPr lang="zh-TW" altLang="zh-TW" dirty="0"/>
              <a:t>經銷商名稱</a:t>
            </a:r>
            <a:r>
              <a:rPr lang="zh-TW" altLang="zh-TW" dirty="0" smtClean="0"/>
              <a:t>」欄位</a:t>
            </a:r>
            <a:r>
              <a:rPr lang="zh-TW" altLang="zh-TW" dirty="0"/>
              <a:t>分組</a:t>
            </a:r>
            <a:r>
              <a:rPr lang="zh-TW" altLang="zh-TW" dirty="0" smtClean="0"/>
              <a:t>，</a:t>
            </a:r>
            <a:r>
              <a:rPr lang="zh-TW" altLang="zh-TW" dirty="0"/>
              <a:t>對「採購數量」與「金額」欄位</a:t>
            </a:r>
            <a:r>
              <a:rPr lang="zh-TW" altLang="zh-TW" dirty="0" smtClean="0"/>
              <a:t>進行小計</a:t>
            </a:r>
            <a:r>
              <a:rPr lang="zh-TW" altLang="en-US" dirty="0" smtClean="0"/>
              <a:t>，求出各組的總和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</a:rPr>
              <a:t>做法：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點選資料</a:t>
            </a:r>
            <a:r>
              <a:rPr lang="zh-TW" altLang="en-US" dirty="0"/>
              <a:t>中</a:t>
            </a:r>
            <a:r>
              <a:rPr lang="zh-TW" altLang="en-US" dirty="0" smtClean="0"/>
              <a:t>任一格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</a:t>
            </a:r>
            <a:r>
              <a:rPr lang="zh-TW" altLang="en-US" dirty="0" smtClean="0"/>
              <a:t>資料 </a:t>
            </a:r>
            <a:r>
              <a:rPr lang="en-US" altLang="zh-TW" dirty="0"/>
              <a:t>/ </a:t>
            </a:r>
            <a:r>
              <a:rPr lang="zh-TW" altLang="en-US" dirty="0" smtClean="0"/>
              <a:t>小計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Excel</a:t>
            </a:r>
            <a:r>
              <a:rPr lang="zh-TW" altLang="en-US" smtClean="0"/>
              <a:t>資料處理與應用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 descr="小計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1864"/>
            <a:ext cx="2552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樞紐分析表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70C0"/>
                </a:solidFill>
              </a:rPr>
              <a:t>使用時機：</a:t>
            </a:r>
            <a:r>
              <a:rPr lang="en-US" altLang="zh-TW" dirty="0" smtClean="0">
                <a:solidFill>
                  <a:srgbClr val="0070C0"/>
                </a:solidFill>
              </a:rPr>
              <a:t/>
            </a:r>
            <a:br>
              <a:rPr lang="en-US" altLang="zh-TW" dirty="0" smtClean="0">
                <a:solidFill>
                  <a:srgbClr val="0070C0"/>
                </a:solidFill>
              </a:rPr>
            </a:br>
            <a:r>
              <a:rPr lang="zh-TW" altLang="en-US" sz="2800" dirty="0" smtClean="0"/>
              <a:t>資料量大，且需進行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多種或複雜的比較</a:t>
            </a:r>
            <a:endParaRPr lang="en-US" altLang="zh-TW" sz="2800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70C0"/>
                </a:solidFill>
              </a:rPr>
              <a:t>做法：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800" dirty="0" smtClean="0"/>
              <a:t>插入 </a:t>
            </a:r>
            <a:r>
              <a:rPr lang="en-US" altLang="zh-TW" sz="2800" dirty="0" smtClean="0"/>
              <a:t>/ </a:t>
            </a:r>
            <a:r>
              <a:rPr lang="zh-TW" altLang="en-US" sz="2800" dirty="0" smtClean="0"/>
              <a:t>樞紐分析表 </a:t>
            </a:r>
            <a:r>
              <a:rPr lang="en-US" altLang="zh-TW" sz="2800" dirty="0" smtClean="0"/>
              <a:t>/ </a:t>
            </a:r>
            <a:br>
              <a:rPr lang="en-US" altLang="zh-TW" sz="2800" dirty="0" smtClean="0"/>
            </a:br>
            <a:r>
              <a:rPr lang="zh-TW" altLang="en-US" sz="2800" dirty="0" smtClean="0"/>
              <a:t>樞紐</a:t>
            </a:r>
            <a:r>
              <a:rPr lang="zh-TW" altLang="en-US" sz="2800" dirty="0"/>
              <a:t>分析表 </a:t>
            </a:r>
            <a:r>
              <a:rPr lang="en-US" altLang="zh-TW" sz="2800" dirty="0" smtClean="0"/>
              <a:t>/ </a:t>
            </a:r>
            <a:r>
              <a:rPr lang="zh-TW" altLang="en-US" sz="2800" dirty="0" smtClean="0"/>
              <a:t>新工作表</a:t>
            </a:r>
            <a:endParaRPr lang="en-US" altLang="zh-TW" sz="2800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70C0"/>
                </a:solidFill>
              </a:rPr>
              <a:t>例</a:t>
            </a:r>
            <a:r>
              <a:rPr lang="zh-TW" altLang="en-US" dirty="0" smtClean="0">
                <a:solidFill>
                  <a:srgbClr val="0070C0"/>
                </a:solidFill>
              </a:rPr>
              <a:t>：</a:t>
            </a:r>
            <a:endParaRPr lang="en-US" altLang="zh-TW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zh-TW" altLang="en-US" dirty="0" smtClean="0"/>
              <a:t>求</a:t>
            </a:r>
            <a:r>
              <a:rPr lang="en-US" altLang="zh-TW" dirty="0" smtClean="0"/>
              <a:t>S3</a:t>
            </a:r>
            <a:r>
              <a:rPr lang="zh-TW" altLang="en-US" dirty="0" smtClean="0"/>
              <a:t>地區每</a:t>
            </a:r>
            <a:r>
              <a:rPr lang="zh-TW" altLang="en-US" dirty="0"/>
              <a:t>位</a:t>
            </a:r>
            <a:r>
              <a:rPr lang="zh-TW" altLang="en-US" dirty="0" smtClean="0"/>
              <a:t>業務員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每季茶葉銷售數量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C07A-4EF9-40AD-90DD-D0BD03093439}" type="datetime1">
              <a:rPr lang="zh-TW" altLang="en-US" smtClean="0"/>
              <a:t>2013/3/27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Excel</a:t>
            </a:r>
            <a:r>
              <a:rPr lang="zh-TW" altLang="en-US" dirty="0" smtClean="0"/>
              <a:t>資料處理與應用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92" t="19039" b="6933"/>
          <a:stretch/>
        </p:blipFill>
        <p:spPr bwMode="auto">
          <a:xfrm>
            <a:off x="4738582" y="1124744"/>
            <a:ext cx="42793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8752946" y="1772816"/>
            <a:ext cx="28355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7" idx="2"/>
          </p:cNvCxnSpPr>
          <p:nvPr/>
        </p:nvCxnSpPr>
        <p:spPr>
          <a:xfrm flipH="1">
            <a:off x="5580112" y="1880828"/>
            <a:ext cx="3172834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200</Words>
  <Application>Microsoft Office PowerPoint</Application>
  <PresentationFormat>如螢幕大小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Excel 2010 資料處理與應用</vt:lpstr>
      <vt:lpstr>Outline</vt:lpstr>
      <vt:lpstr>Excel 基礎</vt:lpstr>
      <vt:lpstr>使用公式</vt:lpstr>
      <vt:lpstr>使用公式</vt:lpstr>
      <vt:lpstr>資料排序</vt:lpstr>
      <vt:lpstr>資料篩選</vt:lpstr>
      <vt:lpstr>資料小計</vt:lpstr>
      <vt:lpstr>樞紐分析表</vt:lpstr>
      <vt:lpstr>樞紐分析表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lhuang</cp:lastModifiedBy>
  <cp:revision>74</cp:revision>
  <dcterms:modified xsi:type="dcterms:W3CDTF">2013-03-27T01:56:08Z</dcterms:modified>
</cp:coreProperties>
</file>