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9" r:id="rId3"/>
    <p:sldId id="258" r:id="rId4"/>
    <p:sldId id="259" r:id="rId5"/>
    <p:sldId id="260" r:id="rId6"/>
    <p:sldId id="261" r:id="rId7"/>
    <p:sldId id="262" r:id="rId8"/>
    <p:sldId id="263" r:id="rId9"/>
    <p:sldId id="264" r:id="rId10"/>
    <p:sldId id="266" r:id="rId11"/>
    <p:sldId id="268" r:id="rId12"/>
    <p:sldId id="265" r:id="rId13"/>
    <p:sldId id="270" r:id="rId14"/>
    <p:sldId id="271" r:id="rId15"/>
    <p:sldId id="273" r:id="rId16"/>
    <p:sldId id="276" r:id="rId17"/>
    <p:sldId id="267" r:id="rId18"/>
    <p:sldId id="275" r:id="rId19"/>
    <p:sldId id="277" r:id="rId20"/>
    <p:sldId id="278" r:id="rId21"/>
    <p:sldId id="279" r:id="rId22"/>
    <p:sldId id="280" r:id="rId23"/>
    <p:sldId id="281" r:id="rId24"/>
    <p:sldId id="282" r:id="rId25"/>
    <p:sldId id="287" r:id="rId26"/>
    <p:sldId id="283" r:id="rId27"/>
    <p:sldId id="284" r:id="rId28"/>
    <p:sldId id="285" r:id="rId29"/>
    <p:sldId id="286" r:id="rId30"/>
    <p:sldId id="289" r:id="rId31"/>
    <p:sldId id="288" r:id="rId32"/>
    <p:sldId id="290" r:id="rId33"/>
    <p:sldId id="291" r:id="rId3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8" d="100"/>
          <a:sy n="78" d="100"/>
        </p:scale>
        <p:origin x="9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211377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117245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134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77552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687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63738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188886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375675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125504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345195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74432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82124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132222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359529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9949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71BBE0A-FC8E-40A1-92F4-AF68232B3201}" type="datetimeFigureOut">
              <a:rPr lang="zh-TW" altLang="en-US" smtClean="0"/>
              <a:t>2019/5/4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363052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1BBE0A-FC8E-40A1-92F4-AF68232B3201}" type="datetimeFigureOut">
              <a:rPr lang="zh-TW" altLang="en-US" smtClean="0"/>
              <a:t>2019/5/4</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1164892-A889-499D-902D-9EDA310FBCC9}" type="slidenum">
              <a:rPr lang="zh-TW" altLang="en-US" smtClean="0"/>
              <a:t>‹#›</a:t>
            </a:fld>
            <a:endParaRPr lang="zh-TW" altLang="en-US"/>
          </a:p>
        </p:txBody>
      </p:sp>
    </p:spTree>
    <p:extLst>
      <p:ext uri="{BB962C8B-B14F-4D97-AF65-F5344CB8AC3E}">
        <p14:creationId xmlns:p14="http://schemas.microsoft.com/office/powerpoint/2010/main" val="33100615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is.twse.com.tw/stock/etn_nav.jsp?ex=ts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oney.udn.com/money/story/5613/378530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is.twse.com.tw/stock/etn_nav.jsp?ex=ot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07773" y="1378923"/>
            <a:ext cx="7129847" cy="1646302"/>
          </a:xfrm>
        </p:spPr>
        <p:txBody>
          <a:bodyPr>
            <a:normAutofit fontScale="90000"/>
          </a:bodyPr>
          <a:lstStyle/>
          <a:p>
            <a:pPr algn="ctr"/>
            <a:r>
              <a:rPr lang="en-US" altLang="zh-TW" b="1" dirty="0"/>
              <a:t>ETN</a:t>
            </a:r>
            <a:r>
              <a:rPr lang="zh-TW" altLang="en-US" b="1" dirty="0"/>
              <a:t>（</a:t>
            </a:r>
            <a:r>
              <a:rPr lang="en-US" altLang="zh-TW" b="1" dirty="0"/>
              <a:t>Exchange Traded Notes</a:t>
            </a:r>
            <a:r>
              <a:rPr lang="zh-TW" altLang="en-US" b="1" dirty="0" smtClean="0"/>
              <a:t>）之</a:t>
            </a:r>
            <a:r>
              <a:rPr lang="zh-TW" altLang="en-US" b="1" dirty="0"/>
              <a:t>介紹</a:t>
            </a:r>
          </a:p>
        </p:txBody>
      </p:sp>
      <p:sp>
        <p:nvSpPr>
          <p:cNvPr id="3" name="副標題 2"/>
          <p:cNvSpPr>
            <a:spLocks noGrp="1"/>
          </p:cNvSpPr>
          <p:nvPr>
            <p:ph type="subTitle" idx="1"/>
          </p:nvPr>
        </p:nvSpPr>
        <p:spPr>
          <a:xfrm>
            <a:off x="0" y="4389438"/>
            <a:ext cx="9144000" cy="1655762"/>
          </a:xfrm>
        </p:spPr>
        <p:txBody>
          <a:bodyPr/>
          <a:lstStyle/>
          <a:p>
            <a:pPr algn="ctr"/>
            <a:r>
              <a:rPr lang="zh-TW" altLang="en-US" b="1" dirty="0" smtClean="0"/>
              <a:t>吳勝景</a:t>
            </a:r>
            <a:endParaRPr lang="en-US" altLang="zh-TW" b="1" dirty="0" smtClean="0"/>
          </a:p>
          <a:p>
            <a:pPr algn="ctr"/>
            <a:endParaRPr lang="en-US" altLang="zh-TW" sz="1200" dirty="0"/>
          </a:p>
          <a:p>
            <a:pPr algn="ctr"/>
            <a:endParaRPr lang="en-US" altLang="zh-TW" sz="1200" dirty="0"/>
          </a:p>
          <a:p>
            <a:pPr algn="ctr"/>
            <a:r>
              <a:rPr lang="zh-TW" altLang="en-US" sz="1200" dirty="0"/>
              <a:t>資料來源</a:t>
            </a:r>
            <a:r>
              <a:rPr lang="en-US" altLang="zh-TW" sz="1200" dirty="0" smtClean="0"/>
              <a:t>-</a:t>
            </a:r>
            <a:r>
              <a:rPr lang="zh-TW" altLang="en-US" sz="1200" dirty="0"/>
              <a:t>李賢源〡台灣發行交易所買賣指數債券 </a:t>
            </a:r>
            <a:r>
              <a:rPr lang="en-US" altLang="zh-TW" sz="1200" dirty="0"/>
              <a:t>(Exchange Traded Notes)</a:t>
            </a:r>
            <a:r>
              <a:rPr lang="zh-TW" altLang="en-US" sz="1200" dirty="0"/>
              <a:t>可行性分析</a:t>
            </a:r>
          </a:p>
        </p:txBody>
      </p:sp>
    </p:spTree>
    <p:extLst>
      <p:ext uri="{BB962C8B-B14F-4D97-AF65-F5344CB8AC3E}">
        <p14:creationId xmlns:p14="http://schemas.microsoft.com/office/powerpoint/2010/main" val="309508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a:t>
            </a:r>
            <a:r>
              <a:rPr lang="en-US" altLang="zh-TW" dirty="0" smtClean="0"/>
              <a:t>ETF</a:t>
            </a:r>
            <a:r>
              <a:rPr lang="zh-TW" altLang="en-US" dirty="0"/>
              <a:t>的主要分類</a:t>
            </a:r>
          </a:p>
        </p:txBody>
      </p:sp>
      <p:pic>
        <p:nvPicPr>
          <p:cNvPr id="4" name="Picture 6" descr="Z-VB197-F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958" y="1822514"/>
            <a:ext cx="7030994" cy="3392037"/>
          </a:xfrm>
        </p:spPr>
      </p:pic>
      <p:sp>
        <p:nvSpPr>
          <p:cNvPr id="5" name="文字方塊 4"/>
          <p:cNvSpPr txBox="1"/>
          <p:nvPr/>
        </p:nvSpPr>
        <p:spPr>
          <a:xfrm>
            <a:off x="935223" y="5659395"/>
            <a:ext cx="6363729" cy="461665"/>
          </a:xfrm>
          <a:prstGeom prst="rect">
            <a:avLst/>
          </a:prstGeom>
          <a:noFill/>
        </p:spPr>
        <p:txBody>
          <a:bodyPr wrap="square" rtlCol="0">
            <a:spAutoFit/>
          </a:bodyPr>
          <a:lstStyle/>
          <a:p>
            <a:r>
              <a:rPr lang="zh-TW" altLang="en-US" sz="2400" dirty="0" smtClean="0"/>
              <a:t>到</a:t>
            </a:r>
            <a:r>
              <a:rPr lang="en-US" altLang="zh-TW" sz="2400" dirty="0" smtClean="0"/>
              <a:t>2019</a:t>
            </a:r>
            <a:r>
              <a:rPr lang="zh-TW" altLang="en-US" sz="2400" dirty="0" smtClean="0"/>
              <a:t>年</a:t>
            </a:r>
            <a:r>
              <a:rPr lang="en-US" altLang="zh-TW" sz="2400" dirty="0" smtClean="0"/>
              <a:t>2</a:t>
            </a:r>
            <a:r>
              <a:rPr lang="zh-TW" altLang="en-US" sz="2400" dirty="0" smtClean="0"/>
              <a:t>月為止，台灣總共有</a:t>
            </a:r>
            <a:r>
              <a:rPr lang="en-US" altLang="zh-TW" sz="2400" dirty="0" smtClean="0"/>
              <a:t>157</a:t>
            </a:r>
            <a:r>
              <a:rPr lang="zh-TW" altLang="en-US" sz="2400" dirty="0" smtClean="0"/>
              <a:t>檔</a:t>
            </a:r>
            <a:r>
              <a:rPr lang="en-US" altLang="zh-TW" sz="2400" dirty="0" smtClean="0"/>
              <a:t>EFT</a:t>
            </a:r>
            <a:endParaRPr lang="zh-TW" altLang="en-US" sz="2400" dirty="0"/>
          </a:p>
        </p:txBody>
      </p:sp>
    </p:spTree>
    <p:extLst>
      <p:ext uri="{BB962C8B-B14F-4D97-AF65-F5344CB8AC3E}">
        <p14:creationId xmlns:p14="http://schemas.microsoft.com/office/powerpoint/2010/main" val="2240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16346" y="377483"/>
            <a:ext cx="1346886" cy="5368409"/>
          </a:xfrm>
        </p:spPr>
        <p:txBody>
          <a:bodyPr>
            <a:normAutofit/>
          </a:bodyPr>
          <a:lstStyle/>
          <a:p>
            <a:r>
              <a:rPr lang="en-US" altLang="zh-TW" dirty="0" smtClean="0">
                <a:solidFill>
                  <a:srgbClr val="FF0000"/>
                </a:solidFill>
              </a:rPr>
              <a:t>2015</a:t>
            </a:r>
            <a:r>
              <a:rPr lang="zh-TW" altLang="en-US" dirty="0" smtClean="0">
                <a:solidFill>
                  <a:srgbClr val="FF0000"/>
                </a:solidFill>
              </a:rPr>
              <a:t>年台灣前</a:t>
            </a:r>
            <a:r>
              <a:rPr lang="en-US" altLang="zh-TW" dirty="0">
                <a:solidFill>
                  <a:srgbClr val="FF0000"/>
                </a:solidFill>
              </a:rPr>
              <a:t>10</a:t>
            </a:r>
            <a:r>
              <a:rPr lang="zh-TW" altLang="en-US" dirty="0">
                <a:solidFill>
                  <a:srgbClr val="FF0000"/>
                </a:solidFill>
              </a:rPr>
              <a:t>大</a:t>
            </a:r>
            <a:r>
              <a:rPr lang="en-US" altLang="zh-TW" dirty="0">
                <a:solidFill>
                  <a:srgbClr val="FF0000"/>
                </a:solidFill>
              </a:rPr>
              <a:t>ETF</a:t>
            </a:r>
            <a:endParaRPr lang="zh-TW" altLang="en-US" dirty="0">
              <a:solidFill>
                <a:srgbClr val="FF0000"/>
              </a:solidFill>
            </a:endParaRPr>
          </a:p>
        </p:txBody>
      </p:sp>
      <p:pic>
        <p:nvPicPr>
          <p:cNvPr id="4" name="內容版面配置區 3"/>
          <p:cNvPicPr>
            <a:picLocks noGrp="1" noChangeAspect="1"/>
          </p:cNvPicPr>
          <p:nvPr>
            <p:ph idx="1"/>
          </p:nvPr>
        </p:nvPicPr>
        <p:blipFill>
          <a:blip r:embed="rId2"/>
          <a:stretch>
            <a:fillRect/>
          </a:stretch>
        </p:blipFill>
        <p:spPr>
          <a:xfrm>
            <a:off x="543701" y="0"/>
            <a:ext cx="6277232" cy="6858000"/>
          </a:xfrm>
          <a:prstGeom prst="rect">
            <a:avLst/>
          </a:prstGeom>
        </p:spPr>
      </p:pic>
    </p:spTree>
    <p:extLst>
      <p:ext uri="{BB962C8B-B14F-4D97-AF65-F5344CB8AC3E}">
        <p14:creationId xmlns:p14="http://schemas.microsoft.com/office/powerpoint/2010/main" val="224660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為什麼要發展</a:t>
            </a:r>
            <a:r>
              <a:rPr lang="en-US" altLang="zh-TW" dirty="0" smtClean="0"/>
              <a:t>ETN</a:t>
            </a:r>
            <a:endParaRPr lang="zh-TW" altLang="en-US" dirty="0"/>
          </a:p>
        </p:txBody>
      </p:sp>
      <p:sp>
        <p:nvSpPr>
          <p:cNvPr id="3" name="內容版面配置區 2"/>
          <p:cNvSpPr>
            <a:spLocks noGrp="1"/>
          </p:cNvSpPr>
          <p:nvPr>
            <p:ph idx="1"/>
          </p:nvPr>
        </p:nvSpPr>
        <p:spPr/>
        <p:txBody>
          <a:bodyPr/>
          <a:lstStyle/>
          <a:p>
            <a:r>
              <a:rPr lang="zh-TW" altLang="en-US" dirty="0"/>
              <a:t>目前的 </a:t>
            </a:r>
            <a:r>
              <a:rPr lang="en-US" altLang="zh-TW" dirty="0"/>
              <a:t>ETF </a:t>
            </a:r>
            <a:r>
              <a:rPr lang="zh-TW" altLang="en-US" dirty="0"/>
              <a:t>商品線，大多是股票</a:t>
            </a:r>
            <a:r>
              <a:rPr lang="zh-TW" altLang="en-US" dirty="0" smtClean="0"/>
              <a:t>型</a:t>
            </a:r>
            <a:r>
              <a:rPr lang="en-US" altLang="zh-TW" dirty="0" smtClean="0"/>
              <a:t> </a:t>
            </a:r>
            <a:r>
              <a:rPr lang="zh-TW" altLang="en-US" dirty="0"/>
              <a:t>，而且標 的證券都侷限於台、中、港三地的股票，頂多只是在槓桿倍數與多空操作上 的差異，這很明顯的只讓投資人的資產配置局限於股票，而且只曝險在台、 中、港三地的</a:t>
            </a:r>
            <a:r>
              <a:rPr lang="zh-TW" altLang="en-US" dirty="0" smtClean="0"/>
              <a:t>股票</a:t>
            </a:r>
            <a:endParaRPr lang="en-US" altLang="zh-TW" dirty="0" smtClean="0"/>
          </a:p>
          <a:p>
            <a:endParaRPr lang="en-US" altLang="zh-TW" dirty="0" smtClean="0"/>
          </a:p>
          <a:p>
            <a:r>
              <a:rPr lang="zh-TW" altLang="en-US" dirty="0"/>
              <a:t>所有 </a:t>
            </a:r>
            <a:r>
              <a:rPr lang="en-US" altLang="zh-TW" dirty="0"/>
              <a:t>ETF </a:t>
            </a:r>
            <a:r>
              <a:rPr lang="zh-TW" altLang="en-US" dirty="0"/>
              <a:t>商品的發行商都是</a:t>
            </a:r>
            <a:r>
              <a:rPr lang="zh-TW" altLang="en-US" b="1" dirty="0"/>
              <a:t>投信基金公司</a:t>
            </a:r>
            <a:r>
              <a:rPr lang="zh-TW" altLang="en-US" dirty="0"/>
              <a:t>，沒 有證券商與銀行參予，這讓許多牽涉到如操作匯率執照與債務保證的 </a:t>
            </a:r>
            <a:r>
              <a:rPr lang="en-US" altLang="zh-TW" dirty="0"/>
              <a:t>ETP </a:t>
            </a:r>
            <a:r>
              <a:rPr lang="zh-TW" altLang="en-US" dirty="0"/>
              <a:t>商品無法在台灣</a:t>
            </a:r>
            <a:r>
              <a:rPr lang="zh-TW" altLang="en-US" dirty="0" smtClean="0"/>
              <a:t>上市</a:t>
            </a:r>
            <a:endParaRPr lang="en-US" altLang="zh-TW" dirty="0" smtClean="0"/>
          </a:p>
          <a:p>
            <a:endParaRPr lang="en-US" altLang="zh-TW" dirty="0" smtClean="0"/>
          </a:p>
          <a:p>
            <a:r>
              <a:rPr lang="zh-TW" altLang="en-US" dirty="0"/>
              <a:t>資產配置的角度來看，無法豐富投資人的資產選 擇、以及讓投資人達到分散風險的目的</a:t>
            </a:r>
          </a:p>
        </p:txBody>
      </p:sp>
    </p:spTree>
    <p:extLst>
      <p:ext uri="{BB962C8B-B14F-4D97-AF65-F5344CB8AC3E}">
        <p14:creationId xmlns:p14="http://schemas.microsoft.com/office/powerpoint/2010/main" val="187285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Exchange Traded Notes</a:t>
            </a:r>
            <a:endParaRPr lang="zh-TW" altLang="en-US" dirty="0"/>
          </a:p>
        </p:txBody>
      </p:sp>
      <p:sp>
        <p:nvSpPr>
          <p:cNvPr id="3" name="內容版面配置區 2"/>
          <p:cNvSpPr>
            <a:spLocks noGrp="1"/>
          </p:cNvSpPr>
          <p:nvPr>
            <p:ph idx="1"/>
          </p:nvPr>
        </p:nvSpPr>
        <p:spPr/>
        <p:txBody>
          <a:bodyPr/>
          <a:lstStyle/>
          <a:p>
            <a:r>
              <a:rPr lang="en-US" altLang="zh-TW" dirty="0"/>
              <a:t>ETN </a:t>
            </a:r>
            <a:r>
              <a:rPr lang="zh-TW" altLang="en-US" dirty="0"/>
              <a:t>與傳統的 </a:t>
            </a:r>
            <a:r>
              <a:rPr lang="en-US" altLang="zh-TW" dirty="0"/>
              <a:t>ETF </a:t>
            </a:r>
            <a:r>
              <a:rPr lang="zh-TW" altLang="en-US" dirty="0"/>
              <a:t>不同，後者一般是以基金的型態存在，然而 </a:t>
            </a:r>
            <a:r>
              <a:rPr lang="en-US" altLang="zh-TW" dirty="0"/>
              <a:t>ETN </a:t>
            </a:r>
            <a:r>
              <a:rPr lang="zh-TW" altLang="en-US" dirty="0"/>
              <a:t>是發</a:t>
            </a:r>
            <a:r>
              <a:rPr lang="zh-TW" altLang="en-US" dirty="0" smtClean="0"/>
              <a:t>行者</a:t>
            </a:r>
            <a:r>
              <a:rPr lang="zh-TW" altLang="en-US" dirty="0"/>
              <a:t>發行的一種債務</a:t>
            </a:r>
            <a:r>
              <a:rPr lang="zh-TW" altLang="en-US" dirty="0" smtClean="0"/>
              <a:t>工具</a:t>
            </a:r>
            <a:endParaRPr lang="en-US" altLang="zh-TW" dirty="0" smtClean="0"/>
          </a:p>
          <a:p>
            <a:endParaRPr lang="en-US" altLang="zh-TW" dirty="0" smtClean="0"/>
          </a:p>
          <a:p>
            <a:r>
              <a:rPr lang="zh-TW" altLang="en-US" dirty="0" smtClean="0"/>
              <a:t>再者</a:t>
            </a:r>
            <a:r>
              <a:rPr lang="zh-TW" altLang="en-US" dirty="0"/>
              <a:t>，</a:t>
            </a:r>
            <a:r>
              <a:rPr lang="en-US" altLang="zh-TW" dirty="0"/>
              <a:t>ETN </a:t>
            </a:r>
            <a:r>
              <a:rPr lang="zh-TW" altLang="en-US" dirty="0"/>
              <a:t>在到期之前皆不支付利息、以及股息，</a:t>
            </a:r>
            <a:r>
              <a:rPr lang="zh-TW" altLang="en-US" dirty="0" smtClean="0"/>
              <a:t>而且</a:t>
            </a:r>
            <a:r>
              <a:rPr lang="zh-TW" altLang="en-US" dirty="0"/>
              <a:t>僅由發行者承諾未來將按照所</a:t>
            </a:r>
            <a:r>
              <a:rPr lang="zh-TW" altLang="en-US" b="1" dirty="0">
                <a:solidFill>
                  <a:srgbClr val="FF0000"/>
                </a:solidFill>
              </a:rPr>
              <a:t>追蹤指數的收益扣除管理費</a:t>
            </a:r>
            <a:r>
              <a:rPr lang="zh-TW" altLang="en-US" dirty="0"/>
              <a:t>來支付收</a:t>
            </a:r>
            <a:r>
              <a:rPr lang="zh-TW" altLang="en-US" dirty="0" smtClean="0"/>
              <a:t>益</a:t>
            </a:r>
            <a:endParaRPr lang="en-US" altLang="zh-TW" dirty="0" smtClean="0"/>
          </a:p>
          <a:p>
            <a:endParaRPr lang="en-US" altLang="zh-TW" dirty="0" smtClean="0"/>
          </a:p>
          <a:p>
            <a:r>
              <a:rPr lang="zh-TW" altLang="en-US" dirty="0" smtClean="0"/>
              <a:t>也就是說</a:t>
            </a:r>
            <a:r>
              <a:rPr lang="zh-TW" altLang="en-US" dirty="0"/>
              <a:t>，發行者發行一張票據</a:t>
            </a:r>
            <a:r>
              <a:rPr lang="en-US" altLang="zh-TW" dirty="0"/>
              <a:t>(ETN)</a:t>
            </a:r>
            <a:r>
              <a:rPr lang="zh-TW" altLang="en-US" dirty="0"/>
              <a:t>，並承諾在票據到期日按照所追蹤指數的收益</a:t>
            </a:r>
            <a:r>
              <a:rPr lang="zh-TW" altLang="en-US" dirty="0" smtClean="0"/>
              <a:t>減去</a:t>
            </a:r>
            <a:r>
              <a:rPr lang="zh-TW" altLang="en-US" dirty="0"/>
              <a:t>管理費，向票據持有者支付收益。</a:t>
            </a:r>
          </a:p>
        </p:txBody>
      </p:sp>
    </p:spTree>
    <p:extLst>
      <p:ext uri="{BB962C8B-B14F-4D97-AF65-F5344CB8AC3E}">
        <p14:creationId xmlns:p14="http://schemas.microsoft.com/office/powerpoint/2010/main" val="190847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ETN </a:t>
            </a:r>
            <a:r>
              <a:rPr lang="zh-TW" altLang="en-US" dirty="0" smtClean="0"/>
              <a:t>與</a:t>
            </a:r>
            <a:r>
              <a:rPr lang="zh-TW" altLang="en-US" dirty="0"/>
              <a:t>傳統的 </a:t>
            </a:r>
            <a:r>
              <a:rPr lang="en-US" altLang="zh-TW" dirty="0"/>
              <a:t>ETF </a:t>
            </a:r>
            <a:r>
              <a:rPr lang="zh-TW" altLang="en-US" dirty="0"/>
              <a:t>不同</a:t>
            </a:r>
          </a:p>
        </p:txBody>
      </p:sp>
      <p:sp>
        <p:nvSpPr>
          <p:cNvPr id="3" name="內容版面配置區 2"/>
          <p:cNvSpPr>
            <a:spLocks noGrp="1"/>
          </p:cNvSpPr>
          <p:nvPr>
            <p:ph idx="1"/>
          </p:nvPr>
        </p:nvSpPr>
        <p:spPr/>
        <p:txBody>
          <a:bodyPr>
            <a:normAutofit/>
          </a:bodyPr>
          <a:lstStyle/>
          <a:p>
            <a:r>
              <a:rPr lang="en-US" altLang="zh-TW" dirty="0" smtClean="0"/>
              <a:t>ETF</a:t>
            </a:r>
            <a:r>
              <a:rPr lang="zh-TW" altLang="en-US" dirty="0" smtClean="0"/>
              <a:t>一般</a:t>
            </a:r>
            <a:r>
              <a:rPr lang="zh-TW" altLang="en-US" dirty="0"/>
              <a:t>都必須將資金投入標的資產， 可是對 </a:t>
            </a:r>
            <a:r>
              <a:rPr lang="en-US" altLang="zh-TW" dirty="0"/>
              <a:t>ETN </a:t>
            </a:r>
            <a:r>
              <a:rPr lang="zh-TW" altLang="en-US" dirty="0" smtClean="0"/>
              <a:t>來說，有些 </a:t>
            </a:r>
            <a:r>
              <a:rPr lang="en-US" altLang="zh-TW" dirty="0"/>
              <a:t>ETN </a:t>
            </a:r>
            <a:r>
              <a:rPr lang="zh-TW" altLang="en-US" dirty="0"/>
              <a:t>是不一定要將資金投資於標的資產、例如非常盛行的 </a:t>
            </a:r>
            <a:r>
              <a:rPr lang="en-US" altLang="zh-TW" dirty="0"/>
              <a:t>VXX ETN</a:t>
            </a:r>
            <a:r>
              <a:rPr lang="zh-TW" altLang="en-US" dirty="0"/>
              <a:t>，反而是</a:t>
            </a:r>
            <a:r>
              <a:rPr lang="zh-TW" altLang="en-US" dirty="0" smtClean="0"/>
              <a:t>把大部分</a:t>
            </a:r>
            <a:r>
              <a:rPr lang="zh-TW" altLang="en-US" dirty="0"/>
              <a:t>的資金用來購買</a:t>
            </a:r>
            <a:r>
              <a:rPr lang="zh-TW" altLang="en-US" dirty="0" smtClean="0"/>
              <a:t>國庫券</a:t>
            </a:r>
            <a:endParaRPr lang="en-US" altLang="zh-TW" dirty="0" smtClean="0"/>
          </a:p>
          <a:p>
            <a:endParaRPr lang="en-US" altLang="zh-TW" dirty="0" smtClean="0"/>
          </a:p>
          <a:p>
            <a:r>
              <a:rPr lang="zh-TW" altLang="en-US" dirty="0" smtClean="0"/>
              <a:t>之所以</a:t>
            </a:r>
            <a:r>
              <a:rPr lang="zh-TW" altLang="en-US" dirty="0"/>
              <a:t>可以這麼做的原因是，與投資者相關的是 </a:t>
            </a:r>
            <a:r>
              <a:rPr lang="en-US" altLang="zh-TW" dirty="0"/>
              <a:t>ETN </a:t>
            </a:r>
            <a:r>
              <a:rPr lang="zh-TW" altLang="en-US" dirty="0"/>
              <a:t>追蹤的標的指數的報酬，所以只要 </a:t>
            </a:r>
            <a:r>
              <a:rPr lang="en-US" altLang="zh-TW" dirty="0"/>
              <a:t>ETN </a:t>
            </a:r>
            <a:r>
              <a:rPr lang="zh-TW" altLang="en-US" dirty="0"/>
              <a:t>發行者有能力在到期時償付標的</a:t>
            </a:r>
            <a:r>
              <a:rPr lang="zh-TW" altLang="en-US" dirty="0" smtClean="0"/>
              <a:t>指數</a:t>
            </a:r>
            <a:r>
              <a:rPr lang="zh-TW" altLang="en-US" dirty="0"/>
              <a:t>的報酬，投資者即可獲得發行者承諾的收益，因此 </a:t>
            </a:r>
            <a:r>
              <a:rPr lang="en-US" altLang="zh-TW" dirty="0"/>
              <a:t>ETN </a:t>
            </a:r>
            <a:r>
              <a:rPr lang="zh-TW" altLang="en-US" dirty="0"/>
              <a:t>的結構背後隱含了</a:t>
            </a:r>
            <a:r>
              <a:rPr lang="zh-TW" altLang="en-US" dirty="0" smtClean="0"/>
              <a:t>發行</a:t>
            </a:r>
            <a:r>
              <a:rPr lang="zh-TW" altLang="en-US" dirty="0"/>
              <a:t>者的違約風險</a:t>
            </a:r>
            <a:r>
              <a:rPr lang="zh-TW" altLang="en-US" dirty="0" smtClean="0"/>
              <a:t>。</a:t>
            </a:r>
            <a:endParaRPr lang="en-US" altLang="zh-TW" dirty="0" smtClean="0"/>
          </a:p>
          <a:p>
            <a:endParaRPr lang="en-US" altLang="zh-TW" dirty="0" smtClean="0"/>
          </a:p>
          <a:p>
            <a:r>
              <a:rPr lang="zh-TW" altLang="en-US" dirty="0" smtClean="0"/>
              <a:t>回想一下</a:t>
            </a:r>
            <a:r>
              <a:rPr lang="en-US" altLang="zh-TW" dirty="0" smtClean="0"/>
              <a:t>0050</a:t>
            </a:r>
            <a:r>
              <a:rPr lang="zh-TW" altLang="en-US" dirty="0" smtClean="0"/>
              <a:t>投資人如果碰到台灣</a:t>
            </a:r>
            <a:r>
              <a:rPr lang="en-US" altLang="zh-TW" dirty="0" smtClean="0"/>
              <a:t>50</a:t>
            </a:r>
            <a:r>
              <a:rPr lang="zh-TW" altLang="en-US" dirty="0" smtClean="0"/>
              <a:t>指數大漲或是元大投信違約，會害怕嗎？</a:t>
            </a:r>
            <a:endParaRPr lang="zh-TW" altLang="en-US" dirty="0"/>
          </a:p>
        </p:txBody>
      </p:sp>
    </p:spTree>
    <p:extLst>
      <p:ext uri="{BB962C8B-B14F-4D97-AF65-F5344CB8AC3E}">
        <p14:creationId xmlns:p14="http://schemas.microsoft.com/office/powerpoint/2010/main" val="233267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ETF </a:t>
            </a:r>
            <a:r>
              <a:rPr lang="zh-TW" altLang="en-US" dirty="0"/>
              <a:t>與 </a:t>
            </a:r>
            <a:r>
              <a:rPr lang="en-US" altLang="zh-TW" dirty="0"/>
              <a:t>ETN </a:t>
            </a:r>
            <a:r>
              <a:rPr lang="zh-TW" altLang="en-US" dirty="0"/>
              <a:t>的比較</a:t>
            </a:r>
          </a:p>
        </p:txBody>
      </p:sp>
      <p:pic>
        <p:nvPicPr>
          <p:cNvPr id="4" name="內容版面配置區 3"/>
          <p:cNvPicPr>
            <a:picLocks noGrp="1" noChangeAspect="1"/>
          </p:cNvPicPr>
          <p:nvPr>
            <p:ph idx="1"/>
          </p:nvPr>
        </p:nvPicPr>
        <p:blipFill>
          <a:blip r:embed="rId2"/>
          <a:stretch>
            <a:fillRect/>
          </a:stretch>
        </p:blipFill>
        <p:spPr>
          <a:xfrm>
            <a:off x="118729" y="2017693"/>
            <a:ext cx="8149486" cy="3765268"/>
          </a:xfrm>
          <a:prstGeom prst="rect">
            <a:avLst/>
          </a:prstGeom>
        </p:spPr>
      </p:pic>
    </p:spTree>
    <p:extLst>
      <p:ext uri="{BB962C8B-B14F-4D97-AF65-F5344CB8AC3E}">
        <p14:creationId xmlns:p14="http://schemas.microsoft.com/office/powerpoint/2010/main" val="3477775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885568"/>
          </a:xfrm>
        </p:spPr>
        <p:txBody>
          <a:bodyPr/>
          <a:lstStyle/>
          <a:p>
            <a:r>
              <a:rPr lang="en-US" altLang="zh-TW" dirty="0"/>
              <a:t>ETF </a:t>
            </a:r>
            <a:r>
              <a:rPr lang="zh-TW" altLang="en-US" dirty="0"/>
              <a:t>與 </a:t>
            </a:r>
            <a:r>
              <a:rPr lang="en-US" altLang="zh-TW" dirty="0"/>
              <a:t>ETN </a:t>
            </a:r>
            <a:r>
              <a:rPr lang="zh-TW" altLang="en-US" dirty="0"/>
              <a:t>的比較</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17104472"/>
              </p:ext>
            </p:extLst>
          </p:nvPr>
        </p:nvGraphicFramePr>
        <p:xfrm>
          <a:off x="271847" y="1670902"/>
          <a:ext cx="7018637" cy="5004435"/>
        </p:xfrm>
        <a:graphic>
          <a:graphicData uri="http://schemas.openxmlformats.org/drawingml/2006/table">
            <a:tbl>
              <a:tblPr>
                <a:tableStyleId>{5C22544A-7EE6-4342-B048-85BDC9FD1C3A}</a:tableStyleId>
              </a:tblPr>
              <a:tblGrid>
                <a:gridCol w="1470456">
                  <a:extLst>
                    <a:ext uri="{9D8B030D-6E8A-4147-A177-3AD203B41FA5}">
                      <a16:colId xmlns:a16="http://schemas.microsoft.com/office/drawing/2014/main" val="4036612519"/>
                    </a:ext>
                  </a:extLst>
                </a:gridCol>
                <a:gridCol w="2570205">
                  <a:extLst>
                    <a:ext uri="{9D8B030D-6E8A-4147-A177-3AD203B41FA5}">
                      <a16:colId xmlns:a16="http://schemas.microsoft.com/office/drawing/2014/main" val="4261399500"/>
                    </a:ext>
                  </a:extLst>
                </a:gridCol>
                <a:gridCol w="2977976">
                  <a:extLst>
                    <a:ext uri="{9D8B030D-6E8A-4147-A177-3AD203B41FA5}">
                      <a16:colId xmlns:a16="http://schemas.microsoft.com/office/drawing/2014/main" val="1740747637"/>
                    </a:ext>
                  </a:extLst>
                </a:gridCol>
              </a:tblGrid>
              <a:tr h="225381">
                <a:tc>
                  <a:txBody>
                    <a:bodyPr/>
                    <a:lstStyle/>
                    <a:p>
                      <a:pPr algn="l" fontAlgn="ctr"/>
                      <a:r>
                        <a:rPr lang="zh-TW" altLang="en-US" sz="1800" u="none" strike="noStrike" dirty="0">
                          <a:effectLst/>
                        </a:rPr>
                        <a:t>　</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800" u="none" strike="noStrike" dirty="0">
                          <a:effectLst/>
                        </a:rPr>
                        <a:t>ETF</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800" u="none" strike="noStrike" dirty="0">
                          <a:effectLst/>
                        </a:rPr>
                        <a:t>ETN</a:t>
                      </a:r>
                      <a:endParaRPr 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84055319"/>
                  </a:ext>
                </a:extLst>
              </a:tr>
              <a:tr h="225381">
                <a:tc>
                  <a:txBody>
                    <a:bodyPr/>
                    <a:lstStyle/>
                    <a:p>
                      <a:pPr algn="l" fontAlgn="ctr"/>
                      <a:r>
                        <a:rPr lang="zh-TW" altLang="en-US" sz="1800" u="none" strike="noStrike" dirty="0">
                          <a:effectLst/>
                        </a:rPr>
                        <a:t>發行人</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a:effectLst/>
                        </a:rPr>
                        <a:t>基金公司</a:t>
                      </a:r>
                      <a:r>
                        <a:rPr lang="en-US" altLang="zh-TW" sz="1800" u="none" strike="noStrike">
                          <a:effectLst/>
                        </a:rPr>
                        <a:t>(</a:t>
                      </a:r>
                      <a:r>
                        <a:rPr lang="zh-TW" altLang="en-US" sz="1800" u="none" strike="noStrike">
                          <a:effectLst/>
                        </a:rPr>
                        <a:t>投信</a:t>
                      </a:r>
                      <a:r>
                        <a:rPr lang="en-US" altLang="zh-TW" sz="1800" u="none" strike="noStrike">
                          <a:effectLst/>
                        </a:rPr>
                        <a:t>)</a:t>
                      </a:r>
                      <a:r>
                        <a:rPr lang="zh-TW" altLang="en-US" sz="1800" u="none" strike="noStrike">
                          <a:effectLst/>
                        </a:rPr>
                        <a:t>發行</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投資銀行</a:t>
                      </a:r>
                      <a:r>
                        <a:rPr lang="en-US" altLang="zh-TW" sz="1800" u="none" strike="noStrike" dirty="0">
                          <a:effectLst/>
                        </a:rPr>
                        <a:t>(</a:t>
                      </a:r>
                      <a:r>
                        <a:rPr lang="zh-TW" altLang="en-US" sz="1800" u="none" strike="noStrike" dirty="0">
                          <a:effectLst/>
                        </a:rPr>
                        <a:t>證券業</a:t>
                      </a:r>
                      <a:r>
                        <a:rPr lang="en-US" altLang="zh-TW" sz="1800" u="none" strike="noStrike" dirty="0">
                          <a:effectLst/>
                        </a:rPr>
                        <a:t>)</a:t>
                      </a:r>
                      <a:r>
                        <a:rPr lang="zh-TW" altLang="en-US" sz="1800" u="none" strike="noStrike" dirty="0">
                          <a:effectLst/>
                        </a:rPr>
                        <a:t>發行</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00291727"/>
                  </a:ext>
                </a:extLst>
              </a:tr>
              <a:tr h="450762">
                <a:tc>
                  <a:txBody>
                    <a:bodyPr/>
                    <a:lstStyle/>
                    <a:p>
                      <a:pPr algn="l" fontAlgn="ctr"/>
                      <a:r>
                        <a:rPr lang="zh-TW" altLang="en-US" sz="1800" u="none" strike="noStrike" dirty="0">
                          <a:effectLst/>
                        </a:rPr>
                        <a:t>發行人承擔的義務</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産品募集的資金屬於</a:t>
                      </a:r>
                      <a:r>
                        <a:rPr lang="zh-TW" altLang="en-US" sz="1800" u="none" strike="noStrike" dirty="0" smtClean="0">
                          <a:effectLst/>
                        </a:rPr>
                        <a:t>所有人權</a:t>
                      </a:r>
                      <a:r>
                        <a:rPr lang="zh-TW" altLang="en-US" sz="1800" u="none" strike="noStrike" dirty="0">
                          <a:effectLst/>
                        </a:rPr>
                        <a:t>益，無信用風險</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大多屬於無</a:t>
                      </a:r>
                      <a:r>
                        <a:rPr lang="zh-TW" altLang="en-US" sz="1800" u="none" strike="noStrike" dirty="0" smtClean="0">
                          <a:effectLst/>
                        </a:rPr>
                        <a:t>擔保高順位債權</a:t>
                      </a:r>
                      <a:r>
                        <a:rPr lang="zh-TW" altLang="en-US" sz="1800" u="none" strike="noStrike" dirty="0">
                          <a:effectLst/>
                        </a:rPr>
                        <a:t>，有信用風險</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57075490"/>
                  </a:ext>
                </a:extLst>
              </a:tr>
              <a:tr h="901524">
                <a:tc>
                  <a:txBody>
                    <a:bodyPr/>
                    <a:lstStyle/>
                    <a:p>
                      <a:pPr algn="l" fontAlgn="ctr"/>
                      <a:r>
                        <a:rPr lang="zh-TW" altLang="en-US" sz="1800" u="none" strike="noStrike">
                          <a:effectLst/>
                        </a:rPr>
                        <a:t>稅收優惠</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dirty="0" smtClean="0"/>
                        <a:t>可以定期、或在未到期期中分配收益或分紅給投資人的，</a:t>
                      </a:r>
                      <a:r>
                        <a:rPr lang="zh-TW" altLang="en-US" sz="1800" u="none" strike="noStrike" dirty="0" smtClean="0">
                          <a:effectLst/>
                        </a:rPr>
                        <a:t>股利</a:t>
                      </a:r>
                      <a:r>
                        <a:rPr lang="zh-TW" altLang="en-US" sz="1800" u="none" strike="noStrike" dirty="0">
                          <a:effectLst/>
                        </a:rPr>
                        <a:t>併入所得課稅</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期滿時一次性給付收益，因此不需支付分紅所得；若是有獲利亦是屬於資本利得而免稅</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950562256"/>
                  </a:ext>
                </a:extLst>
              </a:tr>
              <a:tr h="901524">
                <a:tc>
                  <a:txBody>
                    <a:bodyPr/>
                    <a:lstStyle/>
                    <a:p>
                      <a:pPr algn="l" fontAlgn="ctr"/>
                      <a:r>
                        <a:rPr lang="zh-TW" altLang="en-US" sz="1800" u="none" strike="noStrike">
                          <a:effectLst/>
                        </a:rPr>
                        <a:t>募集資金用途</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公募基金産品，因此募集的資金只能按照申購書的規定進行投資， 並且會受到資金託管人的監督</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發行 </a:t>
                      </a:r>
                      <a:r>
                        <a:rPr lang="en-US" altLang="zh-TW" sz="1800" u="none" strike="noStrike" dirty="0">
                          <a:effectLst/>
                        </a:rPr>
                        <a:t>ETN </a:t>
                      </a:r>
                      <a:r>
                        <a:rPr lang="zh-TW" altLang="en-US" sz="1800" u="none" strike="noStrike" dirty="0">
                          <a:effectLst/>
                        </a:rPr>
                        <a:t>募集到的資 金，發行人是有權運用，但是如果發行人把資金自行運用那就等同於此 </a:t>
                      </a:r>
                      <a:r>
                        <a:rPr lang="en-US" altLang="zh-TW" sz="1800" u="none" strike="noStrike" dirty="0">
                          <a:effectLst/>
                        </a:rPr>
                        <a:t>ETN </a:t>
                      </a:r>
                      <a:r>
                        <a:rPr lang="zh-TW" altLang="en-US" sz="1800" u="none" strike="noStrike" dirty="0">
                          <a:effectLst/>
                        </a:rPr>
                        <a:t>沒有避險</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277548179"/>
                  </a:ext>
                </a:extLst>
              </a:tr>
              <a:tr h="1126904">
                <a:tc>
                  <a:txBody>
                    <a:bodyPr/>
                    <a:lstStyle/>
                    <a:p>
                      <a:pPr algn="l" fontAlgn="ctr"/>
                      <a:r>
                        <a:rPr lang="zh-TW" altLang="en-US" sz="1800" u="none" strike="noStrike">
                          <a:effectLst/>
                        </a:rPr>
                        <a:t>追蹤誤差</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en-US" altLang="zh-TW" sz="1800" u="none" strike="noStrike">
                          <a:effectLst/>
                        </a:rPr>
                        <a:t>ETF </a:t>
                      </a:r>
                      <a:r>
                        <a:rPr lang="zh-TW" altLang="en-US" sz="1800" u="none" strike="noStrike">
                          <a:effectLst/>
                        </a:rPr>
                        <a:t>在複製</a:t>
                      </a:r>
                      <a:r>
                        <a:rPr lang="en-US" altLang="zh-TW" sz="1800" u="none" strike="noStrike">
                          <a:effectLst/>
                        </a:rPr>
                        <a:t>/</a:t>
                      </a:r>
                      <a:r>
                        <a:rPr lang="zh-TW" altLang="en-US" sz="1800" u="none" strike="noStrike">
                          <a:effectLst/>
                        </a:rPr>
                        <a:t>追蹤指數收益同時會産生追蹤誤差</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zh-TW" altLang="en-US" sz="1800" u="none" strike="noStrike" dirty="0">
                          <a:effectLst/>
                        </a:rPr>
                        <a:t>報酬則取決産品契約的規定以及發行人的信用，基本上發行人會承諾與標的物完全相同的回報，因此沒有追蹤誤差</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3520411047"/>
                  </a:ext>
                </a:extLst>
              </a:tr>
              <a:tr h="225381">
                <a:tc>
                  <a:txBody>
                    <a:bodyPr/>
                    <a:lstStyle/>
                    <a:p>
                      <a:pPr algn="l" fontAlgn="ctr"/>
                      <a:r>
                        <a:rPr lang="zh-TW" altLang="en-US" sz="1800" u="none" strike="noStrike" dirty="0">
                          <a:effectLst/>
                        </a:rPr>
                        <a:t>産品申贖方式</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en-US" altLang="zh-TW" sz="1800" u="none" strike="noStrike">
                          <a:effectLst/>
                        </a:rPr>
                        <a:t>ETF </a:t>
                      </a:r>
                      <a:r>
                        <a:rPr lang="zh-TW" altLang="en-US" sz="1800" u="none" strike="noStrike">
                          <a:effectLst/>
                        </a:rPr>
                        <a:t>採用實物申購與贖回</a:t>
                      </a:r>
                      <a:endParaRPr lang="zh-TW" altLang="en-US" sz="18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r>
                        <a:rPr lang="en-US" altLang="zh-TW" sz="1800" u="none" strike="noStrike" dirty="0">
                          <a:effectLst/>
                        </a:rPr>
                        <a:t>ETN </a:t>
                      </a:r>
                      <a:r>
                        <a:rPr lang="zh-TW" altLang="en-US" sz="1800" u="none" strike="noStrike" dirty="0">
                          <a:effectLst/>
                        </a:rPr>
                        <a:t>申購與贖回皆採用現金</a:t>
                      </a:r>
                      <a:endParaRPr lang="zh-TW" altLang="en-US" sz="18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2908677676"/>
                  </a:ext>
                </a:extLst>
              </a:tr>
            </a:tbl>
          </a:graphicData>
        </a:graphic>
      </p:graphicFrame>
    </p:spTree>
    <p:extLst>
      <p:ext uri="{BB962C8B-B14F-4D97-AF65-F5344CB8AC3E}">
        <p14:creationId xmlns:p14="http://schemas.microsoft.com/office/powerpoint/2010/main" val="3857409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全球</a:t>
            </a:r>
            <a:r>
              <a:rPr lang="en-US" altLang="zh-TW" dirty="0" smtClean="0"/>
              <a:t>ETN</a:t>
            </a:r>
            <a:r>
              <a:rPr lang="zh-TW" altLang="en-US" dirty="0" smtClean="0"/>
              <a:t>發展</a:t>
            </a:r>
            <a:r>
              <a:rPr lang="zh-TW" altLang="en-US" dirty="0"/>
              <a:t>歷史</a:t>
            </a:r>
          </a:p>
        </p:txBody>
      </p:sp>
      <p:sp>
        <p:nvSpPr>
          <p:cNvPr id="3" name="內容版面配置區 2"/>
          <p:cNvSpPr>
            <a:spLocks noGrp="1"/>
          </p:cNvSpPr>
          <p:nvPr>
            <p:ph idx="1"/>
          </p:nvPr>
        </p:nvSpPr>
        <p:spPr/>
        <p:txBody>
          <a:bodyPr/>
          <a:lstStyle/>
          <a:p>
            <a:r>
              <a:rPr lang="zh-TW" altLang="en-US" dirty="0"/>
              <a:t>巴克萊銀行於 </a:t>
            </a:r>
            <a:r>
              <a:rPr lang="en-US" altLang="zh-TW" dirty="0"/>
              <a:t>2006 </a:t>
            </a:r>
            <a:r>
              <a:rPr lang="zh-TW" altLang="en-US" dirty="0"/>
              <a:t>年 </a:t>
            </a:r>
            <a:r>
              <a:rPr lang="en-US" altLang="zh-TW" dirty="0"/>
              <a:t>6 </a:t>
            </a:r>
            <a:r>
              <a:rPr lang="zh-TW" altLang="en-US" dirty="0"/>
              <a:t>月發行全球第 </a:t>
            </a:r>
            <a:r>
              <a:rPr lang="en-US" altLang="zh-TW" dirty="0"/>
              <a:t>1 </a:t>
            </a:r>
            <a:r>
              <a:rPr lang="zh-TW" altLang="en-US" dirty="0"/>
              <a:t>檔 </a:t>
            </a:r>
            <a:r>
              <a:rPr lang="en-US" altLang="zh-TW" dirty="0"/>
              <a:t>ETN – </a:t>
            </a:r>
            <a:r>
              <a:rPr lang="en-US" altLang="zh-TW" dirty="0" err="1"/>
              <a:t>iPath</a:t>
            </a:r>
            <a:r>
              <a:rPr lang="en-US" altLang="zh-TW" dirty="0"/>
              <a:t> Dow Jones AIG Commodity Index TR ETN</a:t>
            </a:r>
            <a:r>
              <a:rPr lang="zh-TW" altLang="en-US" dirty="0"/>
              <a:t>，追蹤標的為道瓊 </a:t>
            </a:r>
            <a:r>
              <a:rPr lang="en-US" altLang="zh-TW" dirty="0"/>
              <a:t>AIG </a:t>
            </a:r>
            <a:r>
              <a:rPr lang="zh-TW" altLang="en-US" dirty="0"/>
              <a:t>商品指數，內含 </a:t>
            </a:r>
            <a:r>
              <a:rPr lang="en-US" altLang="zh-TW" dirty="0"/>
              <a:t>19 </a:t>
            </a:r>
            <a:r>
              <a:rPr lang="zh-TW" altLang="en-US" dirty="0"/>
              <a:t>種 原物料期貨所編製而成之綜合指數</a:t>
            </a:r>
            <a:r>
              <a:rPr lang="zh-TW" altLang="en-US" dirty="0" smtClean="0"/>
              <a:t>。</a:t>
            </a:r>
            <a:endParaRPr lang="en-US" altLang="zh-TW" dirty="0" smtClean="0"/>
          </a:p>
          <a:p>
            <a:pPr marL="0" indent="0">
              <a:buNone/>
            </a:pPr>
            <a:endParaRPr lang="en-US" altLang="zh-TW" dirty="0" smtClean="0"/>
          </a:p>
          <a:p>
            <a:r>
              <a:rPr lang="zh-TW" altLang="en-US" dirty="0"/>
              <a:t>巴克萊銀行於 </a:t>
            </a:r>
            <a:r>
              <a:rPr lang="en-US" altLang="zh-TW" dirty="0"/>
              <a:t>2006 </a:t>
            </a:r>
            <a:r>
              <a:rPr lang="zh-TW" altLang="en-US" dirty="0"/>
              <a:t>年 </a:t>
            </a:r>
            <a:r>
              <a:rPr lang="en-US" altLang="zh-TW" dirty="0"/>
              <a:t>7 </a:t>
            </a:r>
            <a:r>
              <a:rPr lang="zh-TW" altLang="en-US" dirty="0"/>
              <a:t>月發行 第 </a:t>
            </a:r>
            <a:r>
              <a:rPr lang="en-US" altLang="zh-TW" dirty="0"/>
              <a:t>2 </a:t>
            </a:r>
            <a:r>
              <a:rPr lang="zh-TW" altLang="en-US" dirty="0"/>
              <a:t>檔 </a:t>
            </a:r>
            <a:r>
              <a:rPr lang="en-US" altLang="zh-TW" dirty="0"/>
              <a:t>ETN – </a:t>
            </a:r>
            <a:r>
              <a:rPr lang="en-US" altLang="zh-TW" dirty="0" err="1"/>
              <a:t>iPath</a:t>
            </a:r>
            <a:r>
              <a:rPr lang="en-US" altLang="zh-TW" dirty="0"/>
              <a:t> S&amp;P GSCI Index TR ETN</a:t>
            </a:r>
            <a:r>
              <a:rPr lang="zh-TW" altLang="en-US" dirty="0"/>
              <a:t>， 追蹤標的為標準普爾高盛原物料指數，內含 </a:t>
            </a:r>
            <a:r>
              <a:rPr lang="en-US" altLang="zh-TW" dirty="0"/>
              <a:t>24 </a:t>
            </a:r>
            <a:r>
              <a:rPr lang="zh-TW" altLang="en-US" dirty="0"/>
              <a:t>種原物料期貨所編製之 綜合指數。 </a:t>
            </a:r>
          </a:p>
        </p:txBody>
      </p:sp>
    </p:spTree>
    <p:extLst>
      <p:ext uri="{BB962C8B-B14F-4D97-AF65-F5344CB8AC3E}">
        <p14:creationId xmlns:p14="http://schemas.microsoft.com/office/powerpoint/2010/main" val="7227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98838" y="1894703"/>
            <a:ext cx="963828" cy="3369276"/>
          </a:xfrm>
        </p:spPr>
        <p:txBody>
          <a:bodyPr>
            <a:normAutofit fontScale="90000"/>
          </a:bodyPr>
          <a:lstStyle/>
          <a:p>
            <a:r>
              <a:rPr lang="en-US" altLang="zh-TW" dirty="0" smtClean="0">
                <a:solidFill>
                  <a:srgbClr val="FF0000"/>
                </a:solidFill>
              </a:rPr>
              <a:t>ETN</a:t>
            </a:r>
            <a:r>
              <a:rPr lang="zh-TW" altLang="en-US" dirty="0" smtClean="0">
                <a:solidFill>
                  <a:srgbClr val="FF0000"/>
                </a:solidFill>
              </a:rPr>
              <a:t>的主要種類</a:t>
            </a:r>
            <a:endParaRPr lang="zh-TW" altLang="en-US" dirty="0">
              <a:solidFill>
                <a:srgbClr val="FF0000"/>
              </a:solidFill>
            </a:endParaRPr>
          </a:p>
        </p:txBody>
      </p:sp>
      <p:pic>
        <p:nvPicPr>
          <p:cNvPr id="4" name="內容版面配置區 3"/>
          <p:cNvPicPr>
            <a:picLocks noGrp="1" noChangeAspect="1"/>
          </p:cNvPicPr>
          <p:nvPr>
            <p:ph idx="1"/>
          </p:nvPr>
        </p:nvPicPr>
        <p:blipFill>
          <a:blip r:embed="rId2"/>
          <a:stretch>
            <a:fillRect/>
          </a:stretch>
        </p:blipFill>
        <p:spPr>
          <a:xfrm>
            <a:off x="456374" y="121723"/>
            <a:ext cx="5942464" cy="6513855"/>
          </a:xfrm>
          <a:prstGeom prst="rect">
            <a:avLst/>
          </a:prstGeom>
        </p:spPr>
      </p:pic>
    </p:spTree>
    <p:extLst>
      <p:ext uri="{BB962C8B-B14F-4D97-AF65-F5344CB8AC3E}">
        <p14:creationId xmlns:p14="http://schemas.microsoft.com/office/powerpoint/2010/main" val="321540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證交所掛牌的</a:t>
            </a:r>
            <a:r>
              <a:rPr lang="en-US" altLang="zh-TW" dirty="0" smtClean="0"/>
              <a:t>ETN</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609599" y="1447401"/>
            <a:ext cx="4580239" cy="4755691"/>
          </a:xfrm>
          <a:prstGeom prst="rect">
            <a:avLst/>
          </a:prstGeom>
        </p:spPr>
      </p:pic>
      <p:sp>
        <p:nvSpPr>
          <p:cNvPr id="3" name="矩形 2"/>
          <p:cNvSpPr/>
          <p:nvPr/>
        </p:nvSpPr>
        <p:spPr>
          <a:xfrm>
            <a:off x="609599" y="6314303"/>
            <a:ext cx="5616786" cy="369332"/>
          </a:xfrm>
          <a:prstGeom prst="rect">
            <a:avLst/>
          </a:prstGeom>
        </p:spPr>
        <p:txBody>
          <a:bodyPr wrap="square">
            <a:spAutoFit/>
          </a:bodyPr>
          <a:lstStyle/>
          <a:p>
            <a:r>
              <a:rPr lang="en-US" altLang="zh-TW" dirty="0">
                <a:hlinkClick r:id="rId3"/>
              </a:rPr>
              <a:t>http://mis.twse.com.tw/stock/etn_nav.jsp?ex=tse</a:t>
            </a:r>
            <a:endParaRPr lang="zh-TW" altLang="en-US" dirty="0"/>
          </a:p>
        </p:txBody>
      </p:sp>
    </p:spTree>
    <p:extLst>
      <p:ext uri="{BB962C8B-B14F-4D97-AF65-F5344CB8AC3E}">
        <p14:creationId xmlns:p14="http://schemas.microsoft.com/office/powerpoint/2010/main" val="392254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4046" y="175655"/>
            <a:ext cx="7886700" cy="1883804"/>
          </a:xfrm>
        </p:spPr>
        <p:txBody>
          <a:bodyPr>
            <a:normAutofit/>
          </a:bodyPr>
          <a:lstStyle/>
          <a:p>
            <a:r>
              <a:rPr lang="zh-TW" altLang="en-US" dirty="0"/>
              <a:t>台灣</a:t>
            </a:r>
            <a:r>
              <a:rPr lang="zh-TW" altLang="en-US" dirty="0" smtClean="0"/>
              <a:t>證券市場「</a:t>
            </a:r>
            <a:r>
              <a:rPr lang="zh-TW" altLang="en-US" dirty="0"/>
              <a:t>指數投資證券」（</a:t>
            </a:r>
            <a:r>
              <a:rPr lang="en-US" altLang="zh-TW" dirty="0"/>
              <a:t>Exchange Traded </a:t>
            </a:r>
            <a:r>
              <a:rPr lang="en-US" altLang="zh-TW" dirty="0" smtClean="0"/>
              <a:t>Note</a:t>
            </a:r>
            <a:r>
              <a:rPr lang="zh-TW" altLang="en-US" dirty="0" smtClean="0"/>
              <a:t>），</a:t>
            </a:r>
            <a:r>
              <a:rPr lang="en-US" altLang="zh-TW" dirty="0" smtClean="0"/>
              <a:t/>
            </a:r>
            <a:br>
              <a:rPr lang="en-US" altLang="zh-TW" dirty="0" smtClean="0"/>
            </a:br>
            <a:r>
              <a:rPr lang="zh-TW" altLang="en-US" dirty="0" smtClean="0"/>
              <a:t>首</a:t>
            </a:r>
            <a:r>
              <a:rPr lang="zh-TW" altLang="en-US" dirty="0"/>
              <a:t>批</a:t>
            </a:r>
            <a:r>
              <a:rPr lang="en-US" altLang="zh-TW" dirty="0"/>
              <a:t>10</a:t>
            </a:r>
            <a:r>
              <a:rPr lang="zh-TW" altLang="en-US" dirty="0" smtClean="0"/>
              <a:t>檔於</a:t>
            </a:r>
            <a:r>
              <a:rPr lang="en-US" altLang="zh-TW" dirty="0" smtClean="0"/>
              <a:t>2019</a:t>
            </a:r>
            <a:r>
              <a:rPr lang="zh-TW" altLang="en-US" dirty="0" smtClean="0"/>
              <a:t>年</a:t>
            </a:r>
            <a:r>
              <a:rPr lang="en-US" altLang="zh-TW" dirty="0" smtClean="0"/>
              <a:t>4</a:t>
            </a:r>
            <a:r>
              <a:rPr lang="zh-TW" altLang="en-US" dirty="0" smtClean="0"/>
              <a:t>月</a:t>
            </a:r>
            <a:r>
              <a:rPr lang="en-US" altLang="zh-TW" dirty="0" smtClean="0"/>
              <a:t>30</a:t>
            </a:r>
            <a:r>
              <a:rPr lang="zh-TW" altLang="en-US" dirty="0" smtClean="0"/>
              <a:t>日掛牌</a:t>
            </a:r>
            <a:endParaRPr lang="zh-TW" altLang="en-US" dirty="0"/>
          </a:p>
        </p:txBody>
      </p:sp>
      <p:sp>
        <p:nvSpPr>
          <p:cNvPr id="3" name="內容版面配置區 2"/>
          <p:cNvSpPr>
            <a:spLocks noGrp="1"/>
          </p:cNvSpPr>
          <p:nvPr>
            <p:ph idx="1"/>
          </p:nvPr>
        </p:nvSpPr>
        <p:spPr/>
        <p:txBody>
          <a:bodyPr/>
          <a:lstStyle/>
          <a:p>
            <a:endParaRPr lang="en-US" altLang="zh-TW" b="1" dirty="0" smtClean="0">
              <a:hlinkClick r:id="rId2"/>
            </a:endParaRPr>
          </a:p>
          <a:p>
            <a:endParaRPr lang="en-US" altLang="zh-TW" b="1" dirty="0" smtClean="0">
              <a:hlinkClick r:id="rId2"/>
            </a:endParaRPr>
          </a:p>
          <a:p>
            <a:r>
              <a:rPr lang="zh-TW" altLang="en-US" b="1" dirty="0" smtClean="0">
                <a:hlinkClick r:id="rId2"/>
              </a:rPr>
              <a:t>台灣</a:t>
            </a:r>
            <a:r>
              <a:rPr lang="zh-TW" altLang="en-US" b="1" dirty="0">
                <a:hlinkClick r:id="rId2"/>
              </a:rPr>
              <a:t>首批</a:t>
            </a:r>
            <a:r>
              <a:rPr lang="en-US" altLang="zh-TW" b="1" dirty="0">
                <a:hlinkClick r:id="rId2"/>
              </a:rPr>
              <a:t>ETN</a:t>
            </a:r>
            <a:r>
              <a:rPr lang="zh-TW" altLang="en-US" b="1" dirty="0">
                <a:hlinkClick r:id="rId2"/>
              </a:rPr>
              <a:t>掛牌 顧立雄盼提升台股量能</a:t>
            </a:r>
            <a:endParaRPr lang="en-US" altLang="zh-TW" dirty="0" smtClean="0">
              <a:hlinkClick r:id="rId2"/>
            </a:endParaRPr>
          </a:p>
          <a:p>
            <a:endParaRPr lang="en-US" altLang="zh-TW" dirty="0" smtClean="0"/>
          </a:p>
          <a:p>
            <a:r>
              <a:rPr lang="en-US" altLang="zh-TW" dirty="0"/>
              <a:t>Exchange Traded Notes </a:t>
            </a:r>
            <a:r>
              <a:rPr lang="zh-TW" altLang="en-US" dirty="0"/>
              <a:t>中文翻譯應該翻譯為 “交易所買賣指數債券” 或是 “交易所買賣指數票據” 將影響到未來稅賦課徵議題</a:t>
            </a:r>
          </a:p>
        </p:txBody>
      </p:sp>
    </p:spTree>
    <p:extLst>
      <p:ext uri="{BB962C8B-B14F-4D97-AF65-F5344CB8AC3E}">
        <p14:creationId xmlns:p14="http://schemas.microsoft.com/office/powerpoint/2010/main" val="913055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櫃買中心掛牌</a:t>
            </a:r>
            <a:r>
              <a:rPr lang="zh-TW" altLang="en-US" dirty="0"/>
              <a:t>的</a:t>
            </a:r>
            <a:r>
              <a:rPr lang="en-US" altLang="zh-TW" dirty="0"/>
              <a:t>ETN</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374820" y="1568706"/>
            <a:ext cx="5534741" cy="3336927"/>
          </a:xfrm>
          <a:prstGeom prst="rect">
            <a:avLst/>
          </a:prstGeom>
        </p:spPr>
      </p:pic>
      <p:sp>
        <p:nvSpPr>
          <p:cNvPr id="3" name="矩形 2"/>
          <p:cNvSpPr/>
          <p:nvPr/>
        </p:nvSpPr>
        <p:spPr>
          <a:xfrm>
            <a:off x="374820" y="5354765"/>
            <a:ext cx="5445212" cy="369332"/>
          </a:xfrm>
          <a:prstGeom prst="rect">
            <a:avLst/>
          </a:prstGeom>
        </p:spPr>
        <p:txBody>
          <a:bodyPr wrap="square">
            <a:spAutoFit/>
          </a:bodyPr>
          <a:lstStyle/>
          <a:p>
            <a:r>
              <a:rPr lang="en-US" altLang="zh-TW" dirty="0">
                <a:hlinkClick r:id="rId3"/>
              </a:rPr>
              <a:t>http://mis.twse.com.tw/stock/etn_nav.jsp?ex=otc</a:t>
            </a:r>
            <a:endParaRPr lang="zh-TW" altLang="en-US" dirty="0"/>
          </a:p>
        </p:txBody>
      </p:sp>
    </p:spTree>
    <p:extLst>
      <p:ext uri="{BB962C8B-B14F-4D97-AF65-F5344CB8AC3E}">
        <p14:creationId xmlns:p14="http://schemas.microsoft.com/office/powerpoint/2010/main" val="1699797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ETN</a:t>
            </a:r>
            <a:r>
              <a:rPr lang="zh-TW" altLang="en-US" dirty="0" smtClean="0"/>
              <a:t>信用風險例子</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609599" y="2169005"/>
            <a:ext cx="6347713" cy="2149313"/>
          </a:xfrm>
          <a:prstGeom prst="rect">
            <a:avLst/>
          </a:prstGeom>
        </p:spPr>
      </p:pic>
      <p:pic>
        <p:nvPicPr>
          <p:cNvPr id="5" name="圖片 4"/>
          <p:cNvPicPr>
            <a:picLocks noChangeAspect="1"/>
          </p:cNvPicPr>
          <p:nvPr/>
        </p:nvPicPr>
        <p:blipFill>
          <a:blip r:embed="rId3"/>
          <a:stretch>
            <a:fillRect/>
          </a:stretch>
        </p:blipFill>
        <p:spPr>
          <a:xfrm>
            <a:off x="609599" y="4657679"/>
            <a:ext cx="6354354" cy="1557770"/>
          </a:xfrm>
          <a:prstGeom prst="rect">
            <a:avLst/>
          </a:prstGeom>
        </p:spPr>
      </p:pic>
    </p:spTree>
    <p:extLst>
      <p:ext uri="{BB962C8B-B14F-4D97-AF65-F5344CB8AC3E}">
        <p14:creationId xmlns:p14="http://schemas.microsoft.com/office/powerpoint/2010/main" val="404694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ETN</a:t>
            </a:r>
            <a:r>
              <a:rPr lang="zh-TW" altLang="en-US" dirty="0" smtClean="0"/>
              <a:t>的</a:t>
            </a:r>
            <a:r>
              <a:rPr lang="zh-TW" altLang="en-US" dirty="0"/>
              <a:t>折價與溢價</a:t>
            </a:r>
          </a:p>
        </p:txBody>
      </p:sp>
      <p:sp>
        <p:nvSpPr>
          <p:cNvPr id="3" name="內容版面配置區 2"/>
          <p:cNvSpPr>
            <a:spLocks noGrp="1"/>
          </p:cNvSpPr>
          <p:nvPr>
            <p:ph idx="1"/>
          </p:nvPr>
        </p:nvSpPr>
        <p:spPr/>
        <p:txBody>
          <a:bodyPr/>
          <a:lstStyle/>
          <a:p>
            <a:r>
              <a:rPr lang="zh-TW" altLang="en-US" dirty="0" smtClean="0">
                <a:hlinkClick r:id="rId2" action="ppaction://hlinksldjump"/>
              </a:rPr>
              <a:t>回想</a:t>
            </a:r>
            <a:r>
              <a:rPr lang="en-US" altLang="zh-TW" dirty="0" smtClean="0">
                <a:hlinkClick r:id="rId2" action="ppaction://hlinksldjump"/>
              </a:rPr>
              <a:t>ETF</a:t>
            </a:r>
            <a:r>
              <a:rPr lang="zh-TW" altLang="en-US" dirty="0" smtClean="0">
                <a:hlinkClick r:id="rId2" action="ppaction://hlinksldjump"/>
              </a:rPr>
              <a:t>的折價與溢價</a:t>
            </a:r>
            <a:endParaRPr lang="en-US" altLang="zh-TW" dirty="0" smtClean="0"/>
          </a:p>
          <a:p>
            <a:endParaRPr lang="en-US" altLang="zh-TW" dirty="0" smtClean="0"/>
          </a:p>
          <a:p>
            <a:r>
              <a:rPr lang="en-US" altLang="zh-TW" dirty="0" smtClean="0"/>
              <a:t>ETN</a:t>
            </a:r>
            <a:r>
              <a:rPr lang="zh-TW" altLang="en-US" dirty="0" smtClean="0"/>
              <a:t>的溢價現象？例如：</a:t>
            </a:r>
            <a:r>
              <a:rPr lang="en-US" altLang="zh-TW" dirty="0"/>
              <a:t> The </a:t>
            </a:r>
            <a:r>
              <a:rPr lang="en-US" altLang="zh-TW" b="1" dirty="0" err="1"/>
              <a:t>iPath</a:t>
            </a:r>
            <a:r>
              <a:rPr lang="en-US" altLang="zh-TW" baseline="30000" dirty="0"/>
              <a:t>®</a:t>
            </a:r>
            <a:r>
              <a:rPr lang="en-US" altLang="zh-TW" dirty="0"/>
              <a:t> S&amp;P </a:t>
            </a:r>
            <a:r>
              <a:rPr lang="en-US" altLang="zh-TW" b="1" dirty="0"/>
              <a:t>GSCI</a:t>
            </a:r>
            <a:r>
              <a:rPr lang="en-US" altLang="zh-TW" baseline="30000" dirty="0"/>
              <a:t>®</a:t>
            </a:r>
            <a:r>
              <a:rPr lang="en-US" altLang="zh-TW" dirty="0"/>
              <a:t> </a:t>
            </a:r>
            <a:r>
              <a:rPr lang="en-US" altLang="zh-TW" b="1" dirty="0"/>
              <a:t>Crude Oil</a:t>
            </a:r>
            <a:r>
              <a:rPr lang="en-US" altLang="zh-TW" dirty="0"/>
              <a:t> Total Return Index </a:t>
            </a:r>
            <a:r>
              <a:rPr lang="en-US" altLang="zh-TW" dirty="0" smtClean="0"/>
              <a:t>ETNs</a:t>
            </a:r>
            <a:r>
              <a:rPr lang="zh-TW" altLang="en-US" dirty="0" smtClean="0"/>
              <a:t>曾經溢價</a:t>
            </a:r>
            <a:r>
              <a:rPr lang="en-US" altLang="zh-TW" dirty="0" smtClean="0"/>
              <a:t>49%</a:t>
            </a:r>
          </a:p>
          <a:p>
            <a:endParaRPr lang="en-US" altLang="zh-TW" dirty="0"/>
          </a:p>
          <a:p>
            <a:r>
              <a:rPr lang="en-US" altLang="zh-TW" dirty="0">
                <a:hlinkClick r:id="rId3" action="ppaction://hlinksldjump"/>
              </a:rPr>
              <a:t>ETN</a:t>
            </a:r>
            <a:r>
              <a:rPr lang="zh-TW" altLang="en-US" dirty="0">
                <a:hlinkClick r:id="rId3" action="ppaction://hlinksldjump"/>
              </a:rPr>
              <a:t>投資人換得現金方式</a:t>
            </a:r>
            <a:endParaRPr lang="en-US" altLang="zh-TW" dirty="0" smtClean="0">
              <a:hlinkClick r:id="rId2" action="ppaction://hlinksldjump"/>
            </a:endParaRPr>
          </a:p>
          <a:p>
            <a:endParaRPr lang="en-US" altLang="zh-TW" dirty="0">
              <a:hlinkClick r:id="rId2" action="ppaction://hlinksldjump"/>
            </a:endParaRPr>
          </a:p>
          <a:p>
            <a:r>
              <a:rPr lang="en-US" altLang="zh-TW" dirty="0" smtClean="0"/>
              <a:t>ETN</a:t>
            </a:r>
            <a:r>
              <a:rPr lang="zh-TW" altLang="en-US" dirty="0" smtClean="0"/>
              <a:t>折價時的套利機制</a:t>
            </a:r>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1187864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885568"/>
          </a:xfrm>
        </p:spPr>
        <p:txBody>
          <a:bodyPr/>
          <a:lstStyle/>
          <a:p>
            <a:r>
              <a:rPr lang="en-US" altLang="zh-TW" dirty="0"/>
              <a:t>ETF</a:t>
            </a:r>
            <a:r>
              <a:rPr lang="zh-TW" altLang="en-US" dirty="0"/>
              <a:t>的發行與交易架構</a:t>
            </a:r>
          </a:p>
        </p:txBody>
      </p:sp>
      <p:pic>
        <p:nvPicPr>
          <p:cNvPr id="4" name="內容版面配置區 3">
            <a:hlinkClick r:id="rId2" action="ppaction://hlinksldjump"/>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5743" y="1631093"/>
            <a:ext cx="6792960" cy="464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1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ETN</a:t>
            </a:r>
            <a:r>
              <a:rPr lang="zh-TW" altLang="en-US" dirty="0" smtClean="0"/>
              <a:t>投資人換得現金方式</a:t>
            </a:r>
            <a:endParaRPr lang="zh-TW" altLang="en-US" dirty="0"/>
          </a:p>
        </p:txBody>
      </p:sp>
      <p:pic>
        <p:nvPicPr>
          <p:cNvPr id="4" name="內容版面配置區 3">
            <a:hlinkClick r:id="rId2" action="ppaction://hlinksldjump"/>
          </p:cNvPr>
          <p:cNvPicPr>
            <a:picLocks noGrp="1" noChangeAspect="1"/>
          </p:cNvPicPr>
          <p:nvPr>
            <p:ph idx="1"/>
          </p:nvPr>
        </p:nvPicPr>
        <p:blipFill>
          <a:blip r:embed="rId3"/>
          <a:stretch>
            <a:fillRect/>
          </a:stretch>
        </p:blipFill>
        <p:spPr>
          <a:xfrm>
            <a:off x="455764" y="2104381"/>
            <a:ext cx="6655382" cy="4599531"/>
          </a:xfrm>
          <a:prstGeom prst="rect">
            <a:avLst/>
          </a:prstGeom>
        </p:spPr>
      </p:pic>
    </p:spTree>
    <p:extLst>
      <p:ext uri="{BB962C8B-B14F-4D97-AF65-F5344CB8AC3E}">
        <p14:creationId xmlns:p14="http://schemas.microsoft.com/office/powerpoint/2010/main" val="108814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對投資理財大眾而言，「資產配置」真是一個很無趣的主題</a:t>
            </a:r>
          </a:p>
        </p:txBody>
      </p:sp>
      <p:sp>
        <p:nvSpPr>
          <p:cNvPr id="3" name="內容版面配置區 2"/>
          <p:cNvSpPr>
            <a:spLocks noGrp="1"/>
          </p:cNvSpPr>
          <p:nvPr>
            <p:ph idx="1"/>
          </p:nvPr>
        </p:nvSpPr>
        <p:spPr/>
        <p:txBody>
          <a:bodyPr>
            <a:normAutofit fontScale="92500" lnSpcReduction="10000"/>
          </a:bodyPr>
          <a:lstStyle/>
          <a:p>
            <a:r>
              <a:rPr lang="zh-TW" altLang="en-US" dirty="0"/>
              <a:t>某家銀行正在舉行一場投資講座，第一場主題是「如何投資有月配息的高收益債基金？」，第二場主題是「如何做好資產配置？」，結果第一場爆滿，還要不停的加椅子，第二場留下來的客戶只剩一半，開講才</a:t>
            </a:r>
            <a:r>
              <a:rPr lang="en-US" altLang="zh-TW" dirty="0"/>
              <a:t>10</a:t>
            </a:r>
            <a:r>
              <a:rPr lang="zh-TW" altLang="en-US" dirty="0"/>
              <a:t>分鐘，又再走一半</a:t>
            </a:r>
            <a:r>
              <a:rPr lang="zh-TW" altLang="en-US" dirty="0" smtClean="0"/>
              <a:t>。</a:t>
            </a:r>
            <a:endParaRPr lang="en-US" altLang="zh-TW" dirty="0" smtClean="0"/>
          </a:p>
          <a:p>
            <a:endParaRPr lang="en-US" altLang="zh-TW" dirty="0" smtClean="0"/>
          </a:p>
          <a:p>
            <a:r>
              <a:rPr lang="zh-TW" altLang="en-US" dirty="0" smtClean="0"/>
              <a:t>金融</a:t>
            </a:r>
            <a:r>
              <a:rPr lang="zh-TW" altLang="en-US" dirty="0"/>
              <a:t>海嘯後，全球股市大反彈，第一波大漲</a:t>
            </a:r>
            <a:r>
              <a:rPr lang="en-US" altLang="zh-TW" dirty="0"/>
              <a:t>107%</a:t>
            </a:r>
            <a:r>
              <a:rPr lang="zh-TW" altLang="en-US" dirty="0"/>
              <a:t>，但是有賺到的少之又少，因為之前金融海嘯近</a:t>
            </a:r>
            <a:r>
              <a:rPr lang="en-US" altLang="zh-TW" dirty="0"/>
              <a:t>6</a:t>
            </a:r>
            <a:r>
              <a:rPr lang="zh-TW" altLang="en-US" dirty="0"/>
              <a:t>成的跌幅，肯定會把大家給嚇壞了</a:t>
            </a:r>
            <a:r>
              <a:rPr lang="zh-TW" altLang="en-US" dirty="0" smtClean="0"/>
              <a:t>。</a:t>
            </a:r>
            <a:endParaRPr lang="en-US" altLang="zh-TW" dirty="0" smtClean="0"/>
          </a:p>
          <a:p>
            <a:endParaRPr lang="zh-TW" altLang="en-US" dirty="0"/>
          </a:p>
          <a:p>
            <a:r>
              <a:rPr lang="zh-TW" altLang="en-US" dirty="0"/>
              <a:t>但是等到大漲</a:t>
            </a:r>
            <a:r>
              <a:rPr lang="en-US" altLang="zh-TW" dirty="0"/>
              <a:t>1</a:t>
            </a:r>
            <a:r>
              <a:rPr lang="zh-TW" altLang="en-US" dirty="0"/>
              <a:t>倍時，才敢進場的投資人，又會被「摔耳光」，因為股市再重跌</a:t>
            </a:r>
            <a:r>
              <a:rPr lang="en-US" altLang="zh-TW" dirty="0"/>
              <a:t>2</a:t>
            </a:r>
            <a:r>
              <a:rPr lang="zh-TW" altLang="en-US" dirty="0"/>
              <a:t>成多，於是心死又認賠出場。大家都知道投資大賺的關鍵是：買低賣高，但結果都是殺低追高，因為只有上帝才知道真正的高低點。</a:t>
            </a:r>
          </a:p>
          <a:p>
            <a:endParaRPr lang="zh-TW" altLang="en-US" dirty="0"/>
          </a:p>
        </p:txBody>
      </p:sp>
    </p:spTree>
    <p:extLst>
      <p:ext uri="{BB962C8B-B14F-4D97-AF65-F5344CB8AC3E}">
        <p14:creationId xmlns:p14="http://schemas.microsoft.com/office/powerpoint/2010/main" val="2640201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609600"/>
            <a:ext cx="6347713" cy="1070919"/>
          </a:xfrm>
        </p:spPr>
        <p:txBody>
          <a:bodyPr/>
          <a:lstStyle/>
          <a:p>
            <a:r>
              <a:rPr lang="zh-TW" altLang="en-US" dirty="0" smtClean="0"/>
              <a:t>資產配</a:t>
            </a:r>
            <a:r>
              <a:rPr lang="zh-TW" altLang="en-US" dirty="0"/>
              <a:t>置</a:t>
            </a:r>
          </a:p>
        </p:txBody>
      </p:sp>
      <p:sp>
        <p:nvSpPr>
          <p:cNvPr id="3" name="內容版面配置區 2"/>
          <p:cNvSpPr>
            <a:spLocks noGrp="1"/>
          </p:cNvSpPr>
          <p:nvPr>
            <p:ph idx="1"/>
          </p:nvPr>
        </p:nvSpPr>
        <p:spPr>
          <a:xfrm>
            <a:off x="609598" y="1592179"/>
            <a:ext cx="6347714" cy="3880773"/>
          </a:xfrm>
        </p:spPr>
        <p:txBody>
          <a:bodyPr/>
          <a:lstStyle/>
          <a:p>
            <a:r>
              <a:rPr lang="zh-TW" altLang="en-US" dirty="0"/>
              <a:t>根據</a:t>
            </a:r>
            <a:r>
              <a:rPr lang="en-US" altLang="zh-TW" dirty="0"/>
              <a:t>1991</a:t>
            </a:r>
            <a:r>
              <a:rPr lang="zh-TW" altLang="en-US" dirty="0"/>
              <a:t>年</a:t>
            </a:r>
            <a:r>
              <a:rPr lang="en-US" altLang="zh-TW" dirty="0"/>
              <a:t>Financial Analysts</a:t>
            </a:r>
            <a:r>
              <a:rPr lang="zh-TW" altLang="en-US" dirty="0"/>
              <a:t>的研究報告，該報告整理了自</a:t>
            </a:r>
            <a:r>
              <a:rPr lang="en-US" altLang="zh-TW" dirty="0"/>
              <a:t>1977</a:t>
            </a:r>
            <a:r>
              <a:rPr lang="zh-TW" altLang="en-US" dirty="0"/>
              <a:t>年到</a:t>
            </a:r>
            <a:r>
              <a:rPr lang="en-US" altLang="zh-TW" dirty="0"/>
              <a:t>1987</a:t>
            </a:r>
            <a:r>
              <a:rPr lang="zh-TW" altLang="en-US" dirty="0"/>
              <a:t>年的美國前</a:t>
            </a:r>
            <a:r>
              <a:rPr lang="en-US" altLang="zh-TW" dirty="0"/>
              <a:t>82</a:t>
            </a:r>
            <a:r>
              <a:rPr lang="zh-TW" altLang="en-US" dirty="0"/>
              <a:t>大退休基金計畫，發現了決定投資績效最重要的因素－</a:t>
            </a:r>
            <a:r>
              <a:rPr lang="zh-TW" altLang="en-US" b="1" dirty="0"/>
              <a:t>資產配置，光這部份就佔了</a:t>
            </a:r>
            <a:r>
              <a:rPr lang="en-US" altLang="zh-TW" b="1" dirty="0"/>
              <a:t>91.5%</a:t>
            </a:r>
            <a:r>
              <a:rPr lang="zh-TW" altLang="en-US" dirty="0"/>
              <a:t>。</a:t>
            </a:r>
            <a:r>
              <a:rPr lang="zh-TW" altLang="en-US" b="1" dirty="0">
                <a:solidFill>
                  <a:srgbClr val="FF0000"/>
                </a:solidFill>
              </a:rPr>
              <a:t>選擇股票</a:t>
            </a:r>
            <a:r>
              <a:rPr lang="zh-TW" altLang="en-US" dirty="0"/>
              <a:t>只佔了</a:t>
            </a:r>
            <a:r>
              <a:rPr lang="en-US" altLang="zh-TW" dirty="0"/>
              <a:t>4.6%</a:t>
            </a:r>
            <a:r>
              <a:rPr lang="zh-TW" altLang="en-US" dirty="0"/>
              <a:t>，</a:t>
            </a:r>
            <a:r>
              <a:rPr lang="zh-TW" altLang="en-US" b="1" dirty="0">
                <a:solidFill>
                  <a:srgbClr val="FF0000"/>
                </a:solidFill>
              </a:rPr>
              <a:t>進出場時機</a:t>
            </a:r>
            <a:r>
              <a:rPr lang="en-US" altLang="zh-TW" dirty="0"/>
              <a:t>1.8</a:t>
            </a:r>
            <a:r>
              <a:rPr lang="en-US" altLang="zh-TW" dirty="0" smtClean="0"/>
              <a:t>%</a:t>
            </a:r>
          </a:p>
          <a:p>
            <a:endParaRPr lang="zh-TW" altLang="en-US" dirty="0"/>
          </a:p>
        </p:txBody>
      </p:sp>
      <p:pic>
        <p:nvPicPr>
          <p:cNvPr id="1028" name="Picture 4" descr="image1.png (611Ã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64" y="2903838"/>
            <a:ext cx="4939298" cy="388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82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a:t>資產配置投資策略</a:t>
            </a:r>
            <a:endParaRPr lang="zh-TW" altLang="en-US" dirty="0"/>
          </a:p>
        </p:txBody>
      </p:sp>
      <p:sp>
        <p:nvSpPr>
          <p:cNvPr id="3" name="內容版面配置區 2"/>
          <p:cNvSpPr>
            <a:spLocks noGrp="1"/>
          </p:cNvSpPr>
          <p:nvPr>
            <p:ph idx="1"/>
          </p:nvPr>
        </p:nvSpPr>
        <p:spPr/>
        <p:txBody>
          <a:bodyPr/>
          <a:lstStyle/>
          <a:p>
            <a:r>
              <a:rPr lang="zh-TW" altLang="en-US" b="1" dirty="0"/>
              <a:t>高風險資產比率 </a:t>
            </a:r>
            <a:r>
              <a:rPr lang="en-US" altLang="zh-TW" b="1" dirty="0"/>
              <a:t>= 100 - </a:t>
            </a:r>
            <a:r>
              <a:rPr lang="zh-TW" altLang="en-US" b="1" dirty="0"/>
              <a:t>你的年齡</a:t>
            </a:r>
            <a:r>
              <a:rPr lang="zh-TW" altLang="en-US" dirty="0"/>
              <a:t> </a:t>
            </a:r>
            <a:endParaRPr lang="en-US" altLang="zh-TW" dirty="0" smtClean="0"/>
          </a:p>
          <a:p>
            <a:endParaRPr lang="en-US" altLang="zh-TW" dirty="0" smtClean="0"/>
          </a:p>
          <a:p>
            <a:r>
              <a:rPr lang="zh-TW" altLang="en-US" dirty="0" smtClean="0"/>
              <a:t>高</a:t>
            </a:r>
            <a:r>
              <a:rPr lang="zh-TW" altLang="en-US" dirty="0"/>
              <a:t>風險資產：股票、期貨、外幣</a:t>
            </a:r>
          </a:p>
          <a:p>
            <a:r>
              <a:rPr lang="zh-TW" altLang="en-US" dirty="0"/>
              <a:t>中風險資產：基金、房地產</a:t>
            </a:r>
          </a:p>
          <a:p>
            <a:r>
              <a:rPr lang="zh-TW" altLang="en-US" dirty="0"/>
              <a:t>低風險資產：債券、定存、黃金</a:t>
            </a:r>
          </a:p>
          <a:p>
            <a:endParaRPr lang="zh-TW" altLang="en-US" dirty="0"/>
          </a:p>
        </p:txBody>
      </p:sp>
    </p:spTree>
    <p:extLst>
      <p:ext uri="{BB962C8B-B14F-4D97-AF65-F5344CB8AC3E}">
        <p14:creationId xmlns:p14="http://schemas.microsoft.com/office/powerpoint/2010/main" val="4042426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分散風險</a:t>
            </a:r>
            <a:endParaRPr lang="zh-TW" altLang="en-US" dirty="0"/>
          </a:p>
        </p:txBody>
      </p:sp>
      <p:sp>
        <p:nvSpPr>
          <p:cNvPr id="3" name="內容版面配置區 2"/>
          <p:cNvSpPr>
            <a:spLocks noGrp="1"/>
          </p:cNvSpPr>
          <p:nvPr>
            <p:ph idx="1"/>
          </p:nvPr>
        </p:nvSpPr>
        <p:spPr/>
        <p:txBody>
          <a:bodyPr/>
          <a:lstStyle/>
          <a:p>
            <a:r>
              <a:rPr lang="zh-TW" altLang="en-US" dirty="0"/>
              <a:t>資產配置除了讓不同年齡承受不同的風險之外，還有另外一個非常好得功用，那就是</a:t>
            </a:r>
            <a:r>
              <a:rPr lang="zh-TW" altLang="en-US" b="1" dirty="0"/>
              <a:t>分散風險</a:t>
            </a:r>
            <a:r>
              <a:rPr lang="zh-TW" altLang="en-US" dirty="0"/>
              <a:t>！</a:t>
            </a:r>
          </a:p>
        </p:txBody>
      </p:sp>
      <p:pic>
        <p:nvPicPr>
          <p:cNvPr id="4" name="圖片 3"/>
          <p:cNvPicPr>
            <a:picLocks noChangeAspect="1"/>
          </p:cNvPicPr>
          <p:nvPr/>
        </p:nvPicPr>
        <p:blipFill>
          <a:blip r:embed="rId2"/>
          <a:stretch>
            <a:fillRect/>
          </a:stretch>
        </p:blipFill>
        <p:spPr>
          <a:xfrm>
            <a:off x="795407" y="3469934"/>
            <a:ext cx="6161905" cy="2571429"/>
          </a:xfrm>
          <a:prstGeom prst="rect">
            <a:avLst/>
          </a:prstGeom>
        </p:spPr>
      </p:pic>
    </p:spTree>
    <p:extLst>
      <p:ext uri="{BB962C8B-B14F-4D97-AF65-F5344CB8AC3E}">
        <p14:creationId xmlns:p14="http://schemas.microsoft.com/office/powerpoint/2010/main" val="3867417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223173"/>
            <a:ext cx="6347713" cy="1320800"/>
          </a:xfrm>
        </p:spPr>
        <p:txBody>
          <a:bodyPr/>
          <a:lstStyle/>
          <a:p>
            <a:r>
              <a:rPr lang="zh-TW" altLang="en-US" dirty="0"/>
              <a:t>假設有防曬油公司、太陽眼鏡公司、雨傘公司</a:t>
            </a:r>
          </a:p>
        </p:txBody>
      </p:sp>
      <p:sp>
        <p:nvSpPr>
          <p:cNvPr id="3" name="內容版面配置區 2"/>
          <p:cNvSpPr>
            <a:spLocks noGrp="1"/>
          </p:cNvSpPr>
          <p:nvPr>
            <p:ph idx="1"/>
          </p:nvPr>
        </p:nvSpPr>
        <p:spPr>
          <a:xfrm>
            <a:off x="609599" y="1543973"/>
            <a:ext cx="6347714" cy="3880773"/>
          </a:xfrm>
        </p:spPr>
        <p:txBody>
          <a:bodyPr>
            <a:noAutofit/>
          </a:bodyPr>
          <a:lstStyle/>
          <a:p>
            <a:r>
              <a:rPr lang="zh-TW" altLang="en-US" dirty="0" smtClean="0"/>
              <a:t>假設現在有三種策略，第</a:t>
            </a:r>
            <a:r>
              <a:rPr lang="zh-TW" altLang="en-US" dirty="0"/>
              <a:t>一種策略是單獨投資三家公司的其中</a:t>
            </a:r>
            <a:r>
              <a:rPr lang="zh-TW" altLang="en-US" dirty="0" smtClean="0"/>
              <a:t>一家</a:t>
            </a:r>
            <a:endParaRPr lang="en-US" altLang="zh-TW" dirty="0" smtClean="0"/>
          </a:p>
          <a:p>
            <a:endParaRPr lang="en-US" altLang="zh-TW" dirty="0"/>
          </a:p>
          <a:p>
            <a:r>
              <a:rPr lang="zh-TW" altLang="en-US" dirty="0"/>
              <a:t>除非你能預測</a:t>
            </a:r>
            <a:r>
              <a:rPr lang="zh-TW" altLang="en-US" dirty="0" smtClean="0"/>
              <a:t>天氣</a:t>
            </a:r>
            <a:r>
              <a:rPr lang="zh-TW" altLang="en-US" dirty="0"/>
              <a:t>，第</a:t>
            </a:r>
            <a:r>
              <a:rPr lang="zh-TW" altLang="en-US" dirty="0" smtClean="0"/>
              <a:t>一種策略不管是投資哪一家公司都還是會面臨到常常會有虧損的狀況</a:t>
            </a:r>
            <a:endParaRPr lang="en-US" altLang="zh-TW" dirty="0"/>
          </a:p>
        </p:txBody>
      </p:sp>
      <p:pic>
        <p:nvPicPr>
          <p:cNvPr id="4" name="圖片 3"/>
          <p:cNvPicPr>
            <a:picLocks noChangeAspect="1"/>
          </p:cNvPicPr>
          <p:nvPr/>
        </p:nvPicPr>
        <p:blipFill>
          <a:blip r:embed="rId2"/>
          <a:stretch>
            <a:fillRect/>
          </a:stretch>
        </p:blipFill>
        <p:spPr>
          <a:xfrm>
            <a:off x="1882345" y="3772286"/>
            <a:ext cx="3447619" cy="3085714"/>
          </a:xfrm>
          <a:prstGeom prst="rect">
            <a:avLst/>
          </a:prstGeom>
        </p:spPr>
      </p:pic>
    </p:spTree>
    <p:extLst>
      <p:ext uri="{BB962C8B-B14F-4D97-AF65-F5344CB8AC3E}">
        <p14:creationId xmlns:p14="http://schemas.microsoft.com/office/powerpoint/2010/main" val="13266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ETP(</a:t>
            </a:r>
            <a:r>
              <a:rPr lang="en-US" altLang="zh-TW" dirty="0"/>
              <a:t>Exchange Traded Products</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r>
              <a:rPr lang="zh-TW" altLang="en-US" dirty="0" smtClean="0"/>
              <a:t>介紹</a:t>
            </a:r>
            <a:r>
              <a:rPr lang="en-US" altLang="zh-TW" dirty="0" smtClean="0"/>
              <a:t>ETN</a:t>
            </a:r>
            <a:r>
              <a:rPr lang="zh-TW" altLang="en-US" dirty="0" smtClean="0"/>
              <a:t>之前，先介紹</a:t>
            </a:r>
            <a:r>
              <a:rPr lang="en-US" altLang="zh-TW" dirty="0" smtClean="0"/>
              <a:t>ETP</a:t>
            </a:r>
          </a:p>
          <a:p>
            <a:endParaRPr lang="en-US" altLang="zh-TW" dirty="0" smtClean="0"/>
          </a:p>
          <a:p>
            <a:r>
              <a:rPr lang="zh-TW" altLang="en-US" dirty="0" smtClean="0"/>
              <a:t>所謂 </a:t>
            </a:r>
            <a:r>
              <a:rPr lang="en-US" altLang="zh-TW" dirty="0"/>
              <a:t>ETP</a:t>
            </a:r>
            <a:r>
              <a:rPr lang="zh-TW" altLang="en-US" dirty="0"/>
              <a:t>，其實最好的定義即是</a:t>
            </a:r>
            <a:r>
              <a:rPr lang="en-US" altLang="zh-TW" dirty="0"/>
              <a:t>-- 『ETP </a:t>
            </a:r>
            <a:r>
              <a:rPr lang="zh-TW" altLang="en-US" dirty="0"/>
              <a:t>是開放式投資</a:t>
            </a:r>
            <a:r>
              <a:rPr lang="en-US" altLang="zh-TW" dirty="0"/>
              <a:t>(open-ended investment)</a:t>
            </a:r>
            <a:r>
              <a:rPr lang="zh-TW" altLang="en-US" dirty="0"/>
              <a:t>的有價證券，在交易所掛牌交易且結算交割像股票；這類有價證 券是一種被動式</a:t>
            </a:r>
            <a:r>
              <a:rPr lang="zh-TW" altLang="en-US" dirty="0" smtClean="0"/>
              <a:t>投資</a:t>
            </a:r>
            <a:r>
              <a:rPr lang="en-US" altLang="zh-TW" dirty="0" smtClean="0"/>
              <a:t> </a:t>
            </a:r>
            <a:r>
              <a:rPr lang="zh-TW" altLang="en-US" dirty="0"/>
              <a:t>，它主要複製某一市場指數的績效</a:t>
            </a:r>
            <a:r>
              <a:rPr lang="en-US" altLang="zh-TW" dirty="0"/>
              <a:t>』</a:t>
            </a:r>
            <a:r>
              <a:rPr lang="zh-TW" altLang="en-US" dirty="0"/>
              <a:t>。由於 </a:t>
            </a:r>
            <a:r>
              <a:rPr lang="en-US" altLang="zh-TW" dirty="0"/>
              <a:t>ETP </a:t>
            </a:r>
            <a:r>
              <a:rPr lang="zh-TW" altLang="en-US" dirty="0"/>
              <a:t>是一 種開放式投資的有價證券，因此它通常被“交易在或非常接近”資產淨值</a:t>
            </a:r>
            <a:r>
              <a:rPr lang="en-US" altLang="zh-TW" dirty="0"/>
              <a:t>(Net Asset Value</a:t>
            </a:r>
            <a:r>
              <a:rPr lang="zh-TW" altLang="en-US" dirty="0"/>
              <a:t>；簡稱</a:t>
            </a:r>
            <a:r>
              <a:rPr lang="en-US" altLang="zh-TW" dirty="0"/>
              <a:t>NAV)</a:t>
            </a:r>
            <a:r>
              <a:rPr lang="zh-TW" altLang="en-US" dirty="0" smtClean="0"/>
              <a:t>。</a:t>
            </a:r>
            <a:endParaRPr lang="en-US" altLang="zh-TW" dirty="0" smtClean="0"/>
          </a:p>
        </p:txBody>
      </p:sp>
    </p:spTree>
    <p:extLst>
      <p:ext uri="{BB962C8B-B14F-4D97-AF65-F5344CB8AC3E}">
        <p14:creationId xmlns:p14="http://schemas.microsoft.com/office/powerpoint/2010/main" val="613492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投資相關性高的公司</a:t>
            </a:r>
            <a:endParaRPr lang="zh-TW" altLang="en-US" dirty="0"/>
          </a:p>
        </p:txBody>
      </p:sp>
      <p:sp>
        <p:nvSpPr>
          <p:cNvPr id="3" name="內容版面配置區 2"/>
          <p:cNvSpPr>
            <a:spLocks noGrp="1"/>
          </p:cNvSpPr>
          <p:nvPr>
            <p:ph idx="1"/>
          </p:nvPr>
        </p:nvSpPr>
        <p:spPr>
          <a:xfrm>
            <a:off x="609598" y="1639535"/>
            <a:ext cx="6347714" cy="3880773"/>
          </a:xfrm>
        </p:spPr>
        <p:txBody>
          <a:bodyPr/>
          <a:lstStyle/>
          <a:p>
            <a:r>
              <a:rPr lang="zh-TW" altLang="en-US" dirty="0"/>
              <a:t>第二種是防曬油公司與太陽眼鏡公司各投資</a:t>
            </a:r>
            <a:r>
              <a:rPr lang="en-US" altLang="zh-TW" dirty="0"/>
              <a:t>50</a:t>
            </a:r>
            <a:r>
              <a:rPr lang="en-US" altLang="zh-TW" dirty="0" smtClean="0"/>
              <a:t>%</a:t>
            </a:r>
          </a:p>
          <a:p>
            <a:endParaRPr lang="en-US" altLang="zh-TW" dirty="0"/>
          </a:p>
          <a:p>
            <a:r>
              <a:rPr lang="zh-TW" altLang="en-US" dirty="0" smtClean="0"/>
              <a:t>第二</a:t>
            </a:r>
            <a:r>
              <a:rPr lang="zh-TW" altLang="en-US" dirty="0"/>
              <a:t>種的投資報酬，波動</a:t>
            </a:r>
            <a:r>
              <a:rPr lang="zh-TW" altLang="en-US" dirty="0" smtClean="0"/>
              <a:t>程度還</a:t>
            </a:r>
            <a:r>
              <a:rPr lang="zh-TW" altLang="en-US" dirty="0"/>
              <a:t>是</a:t>
            </a:r>
            <a:r>
              <a:rPr lang="zh-TW" altLang="en-US" dirty="0" smtClean="0"/>
              <a:t>相當</a:t>
            </a:r>
            <a:r>
              <a:rPr lang="zh-TW" altLang="en-US" dirty="0"/>
              <a:t>劇烈，因為漲跌關聯性太高，譬如防曬油公司與太陽眼鏡公司，都是艷夏時節才有表現，天氣轉壞後，業績就一起下滑。</a:t>
            </a:r>
            <a:endParaRPr lang="en-US" altLang="zh-TW" dirty="0"/>
          </a:p>
          <a:p>
            <a:endParaRPr lang="zh-TW" altLang="en-US" dirty="0"/>
          </a:p>
        </p:txBody>
      </p:sp>
      <p:pic>
        <p:nvPicPr>
          <p:cNvPr id="4" name="圖片 3"/>
          <p:cNvPicPr>
            <a:picLocks noChangeAspect="1"/>
          </p:cNvPicPr>
          <p:nvPr/>
        </p:nvPicPr>
        <p:blipFill>
          <a:blip r:embed="rId2"/>
          <a:stretch>
            <a:fillRect/>
          </a:stretch>
        </p:blipFill>
        <p:spPr>
          <a:xfrm>
            <a:off x="1571599" y="3724667"/>
            <a:ext cx="3590476" cy="3133333"/>
          </a:xfrm>
          <a:prstGeom prst="rect">
            <a:avLst/>
          </a:prstGeom>
        </p:spPr>
      </p:pic>
    </p:spTree>
    <p:extLst>
      <p:ext uri="{BB962C8B-B14F-4D97-AF65-F5344CB8AC3E}">
        <p14:creationId xmlns:p14="http://schemas.microsoft.com/office/powerpoint/2010/main" val="2633766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362465"/>
            <a:ext cx="6347713" cy="1320800"/>
          </a:xfrm>
        </p:spPr>
        <p:txBody>
          <a:bodyPr/>
          <a:lstStyle/>
          <a:p>
            <a:r>
              <a:rPr lang="zh-TW" altLang="en-US" dirty="0"/>
              <a:t>投資</a:t>
            </a:r>
            <a:r>
              <a:rPr lang="zh-TW" altLang="en-US" dirty="0" smtClean="0"/>
              <a:t>相關性低的</a:t>
            </a:r>
            <a:r>
              <a:rPr lang="zh-TW" altLang="en-US" dirty="0"/>
              <a:t>公司</a:t>
            </a:r>
          </a:p>
        </p:txBody>
      </p:sp>
      <p:sp>
        <p:nvSpPr>
          <p:cNvPr id="3" name="內容版面配置區 2"/>
          <p:cNvSpPr>
            <a:spLocks noGrp="1"/>
          </p:cNvSpPr>
          <p:nvPr>
            <p:ph idx="1"/>
          </p:nvPr>
        </p:nvSpPr>
        <p:spPr>
          <a:xfrm>
            <a:off x="609599" y="1394471"/>
            <a:ext cx="6347714" cy="3880773"/>
          </a:xfrm>
        </p:spPr>
        <p:txBody>
          <a:bodyPr/>
          <a:lstStyle/>
          <a:p>
            <a:r>
              <a:rPr lang="zh-TW" altLang="en-US" dirty="0"/>
              <a:t>第三種是防曬油公司與雨傘公司各投資</a:t>
            </a:r>
            <a:r>
              <a:rPr lang="en-US" altLang="zh-TW" dirty="0"/>
              <a:t>50</a:t>
            </a:r>
            <a:r>
              <a:rPr lang="en-US" altLang="zh-TW" dirty="0" smtClean="0"/>
              <a:t>%</a:t>
            </a:r>
            <a:r>
              <a:rPr lang="zh-TW" altLang="en-US" dirty="0" smtClean="0"/>
              <a:t>，第三</a:t>
            </a:r>
            <a:r>
              <a:rPr lang="zh-TW" altLang="en-US" dirty="0"/>
              <a:t>種策略的報酬率曲線（策略三圖中的虛線），漲跌勢都變平緩了，因為防曬油公司與雨傘公司的業績是負相關，也就是當防曬油公司的報酬比平均值高時，雨傘公司的報酬一定比平均值低，反之亦然。</a:t>
            </a:r>
            <a:endParaRPr lang="en-US" altLang="zh-TW" dirty="0"/>
          </a:p>
          <a:p>
            <a:endParaRPr lang="en-US" altLang="zh-TW" dirty="0"/>
          </a:p>
          <a:p>
            <a:r>
              <a:rPr lang="zh-TW" altLang="en-US" dirty="0"/>
              <a:t>只要年年都有正報酬，複利雪球就能持續滾遠、滾大，這是為何</a:t>
            </a:r>
            <a:r>
              <a:rPr lang="en-US" altLang="zh-TW" dirty="0"/>
              <a:t>9</a:t>
            </a:r>
            <a:r>
              <a:rPr lang="zh-TW" altLang="en-US" dirty="0"/>
              <a:t>成以上的成功投資，要靠資產配置的關鍵。</a:t>
            </a:r>
          </a:p>
          <a:p>
            <a:endParaRPr lang="zh-TW" altLang="en-US" dirty="0"/>
          </a:p>
        </p:txBody>
      </p:sp>
      <p:pic>
        <p:nvPicPr>
          <p:cNvPr id="4" name="圖片 3"/>
          <p:cNvPicPr>
            <a:picLocks noChangeAspect="1"/>
          </p:cNvPicPr>
          <p:nvPr/>
        </p:nvPicPr>
        <p:blipFill>
          <a:blip r:embed="rId2"/>
          <a:stretch>
            <a:fillRect/>
          </a:stretch>
        </p:blipFill>
        <p:spPr>
          <a:xfrm>
            <a:off x="2035837" y="3896095"/>
            <a:ext cx="3495238" cy="2961905"/>
          </a:xfrm>
          <a:prstGeom prst="rect">
            <a:avLst/>
          </a:prstGeom>
        </p:spPr>
      </p:pic>
    </p:spTree>
    <p:extLst>
      <p:ext uri="{BB962C8B-B14F-4D97-AF65-F5344CB8AC3E}">
        <p14:creationId xmlns:p14="http://schemas.microsoft.com/office/powerpoint/2010/main" val="3305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40" y="220578"/>
            <a:ext cx="8939074" cy="5624168"/>
          </a:xfrm>
        </p:spPr>
      </p:pic>
    </p:spTree>
    <p:extLst>
      <p:ext uri="{BB962C8B-B14F-4D97-AF65-F5344CB8AC3E}">
        <p14:creationId xmlns:p14="http://schemas.microsoft.com/office/powerpoint/2010/main" val="2778026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人生就像滾雪球</a:t>
            </a:r>
          </a:p>
        </p:txBody>
      </p:sp>
      <p:sp>
        <p:nvSpPr>
          <p:cNvPr id="3" name="內容版面配置區 2"/>
          <p:cNvSpPr>
            <a:spLocks noGrp="1"/>
          </p:cNvSpPr>
          <p:nvPr>
            <p:ph idx="1"/>
          </p:nvPr>
        </p:nvSpPr>
        <p:spPr/>
        <p:txBody>
          <a:bodyPr/>
          <a:lstStyle/>
          <a:p>
            <a:r>
              <a:rPr lang="zh-TW" altLang="en-US" dirty="0"/>
              <a:t>巴菲特曾說：「人生就像滾雪球，你只要找到濕的雪，和很長的坡道，雪球就會越滾越大。」這一句話，已經說完了投資的</a:t>
            </a:r>
            <a:r>
              <a:rPr lang="zh-TW" altLang="en-US" dirty="0" smtClean="0"/>
              <a:t>本質</a:t>
            </a:r>
            <a:endParaRPr lang="en-US" altLang="zh-TW" dirty="0" smtClean="0"/>
          </a:p>
          <a:p>
            <a:endParaRPr lang="en-US" altLang="zh-TW" dirty="0"/>
          </a:p>
          <a:p>
            <a:r>
              <a:rPr lang="zh-TW" altLang="en-US" dirty="0" smtClean="0"/>
              <a:t>「</a:t>
            </a:r>
            <a:r>
              <a:rPr lang="zh-TW" altLang="en-US" dirty="0"/>
              <a:t>雪球」就是「投資的成果」，</a:t>
            </a:r>
            <a:br>
              <a:rPr lang="zh-TW" altLang="en-US" dirty="0"/>
            </a:br>
            <a:r>
              <a:rPr lang="zh-TW" altLang="en-US" dirty="0"/>
              <a:t>影響最後雪球大小的，就只有</a:t>
            </a:r>
            <a:r>
              <a:rPr lang="en-US" altLang="zh-TW" dirty="0"/>
              <a:t>3</a:t>
            </a:r>
            <a:r>
              <a:rPr lang="zh-TW" altLang="en-US" dirty="0"/>
              <a:t>件事</a:t>
            </a:r>
            <a:r>
              <a:rPr lang="zh-TW" altLang="en-US" dirty="0" smtClean="0"/>
              <a:t>：</a:t>
            </a:r>
            <a:endParaRPr lang="en-US" altLang="zh-TW" dirty="0" smtClean="0"/>
          </a:p>
          <a:p>
            <a:r>
              <a:rPr lang="en-US" altLang="zh-TW" b="1" dirty="0"/>
              <a:t>1. </a:t>
            </a:r>
            <a:r>
              <a:rPr lang="zh-TW" altLang="en-US" b="1" dirty="0"/>
              <a:t>找到夠長的坡道：也就是「時間</a:t>
            </a:r>
            <a:r>
              <a:rPr lang="zh-TW" altLang="en-US" b="1" dirty="0" smtClean="0"/>
              <a:t>」</a:t>
            </a:r>
            <a:endParaRPr lang="en-US" altLang="zh-TW" b="1" dirty="0" smtClean="0"/>
          </a:p>
          <a:p>
            <a:r>
              <a:rPr lang="en-US" altLang="zh-TW" b="1" dirty="0"/>
              <a:t>2. </a:t>
            </a:r>
            <a:r>
              <a:rPr lang="zh-TW" altLang="en-US" b="1" dirty="0"/>
              <a:t>找到夠濕的雪：也就是「投資報酬率</a:t>
            </a:r>
            <a:r>
              <a:rPr lang="zh-TW" altLang="en-US" b="1" dirty="0" smtClean="0"/>
              <a:t>」</a:t>
            </a:r>
            <a:endParaRPr lang="en-US" altLang="zh-TW" b="1" dirty="0" smtClean="0"/>
          </a:p>
          <a:p>
            <a:r>
              <a:rPr lang="en-US" altLang="zh-TW" b="1" dirty="0"/>
              <a:t>3. </a:t>
            </a:r>
            <a:r>
              <a:rPr lang="zh-TW" altLang="en-US" b="1" dirty="0"/>
              <a:t>一開始的雪球要大：也就是一開始投入的「資金」</a:t>
            </a:r>
            <a:endParaRPr lang="zh-TW" altLang="en-US" dirty="0"/>
          </a:p>
        </p:txBody>
      </p:sp>
    </p:spTree>
    <p:extLst>
      <p:ext uri="{BB962C8B-B14F-4D97-AF65-F5344CB8AC3E}">
        <p14:creationId xmlns:p14="http://schemas.microsoft.com/office/powerpoint/2010/main" val="146092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ETP(</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a:t>另外，</a:t>
            </a:r>
            <a:r>
              <a:rPr lang="en-US" altLang="zh-TW" dirty="0"/>
              <a:t>ETP</a:t>
            </a:r>
            <a:r>
              <a:rPr lang="zh-TW" altLang="en-US" dirty="0"/>
              <a:t>有時也被叫做</a:t>
            </a:r>
            <a:r>
              <a:rPr lang="en-US" altLang="zh-TW" dirty="0"/>
              <a:t>Exchange Traded Vehicles</a:t>
            </a:r>
            <a:r>
              <a:rPr lang="zh-TW" altLang="en-US" dirty="0"/>
              <a:t>； 簡稱 </a:t>
            </a:r>
            <a:r>
              <a:rPr lang="en-US" altLang="zh-TW" dirty="0"/>
              <a:t>ETV</a:t>
            </a:r>
            <a:r>
              <a:rPr lang="zh-TW" altLang="en-US" dirty="0"/>
              <a:t>。</a:t>
            </a:r>
          </a:p>
          <a:p>
            <a:endParaRPr lang="en-US" altLang="zh-TW" dirty="0" smtClean="0"/>
          </a:p>
          <a:p>
            <a:r>
              <a:rPr lang="en-US" altLang="zh-TW" dirty="0" smtClean="0"/>
              <a:t>ETF </a:t>
            </a:r>
            <a:r>
              <a:rPr lang="zh-TW" altLang="en-US" dirty="0"/>
              <a:t>僅是 </a:t>
            </a:r>
            <a:r>
              <a:rPr lang="en-US" altLang="zh-TW" dirty="0"/>
              <a:t>ETP </a:t>
            </a:r>
            <a:r>
              <a:rPr lang="zh-TW" altLang="en-US" dirty="0"/>
              <a:t>的一種商品而已，其實 </a:t>
            </a:r>
            <a:r>
              <a:rPr lang="en-US" altLang="zh-TW" dirty="0"/>
              <a:t>ETP </a:t>
            </a:r>
            <a:r>
              <a:rPr lang="zh-TW" altLang="en-US" dirty="0"/>
              <a:t>尚有其他兩大類商品線，即交易 所買賣指數債券 </a:t>
            </a:r>
            <a:r>
              <a:rPr lang="en-US" altLang="zh-TW" dirty="0"/>
              <a:t>ETN</a:t>
            </a:r>
            <a:r>
              <a:rPr lang="zh-TW" altLang="en-US" dirty="0"/>
              <a:t>、以及交易所買賣商品</a:t>
            </a:r>
            <a:r>
              <a:rPr lang="en-US" altLang="zh-TW" dirty="0"/>
              <a:t>/</a:t>
            </a:r>
            <a:r>
              <a:rPr lang="zh-TW" altLang="en-US" dirty="0"/>
              <a:t>貨幣指數 </a:t>
            </a:r>
            <a:r>
              <a:rPr lang="en-US" altLang="zh-TW" dirty="0"/>
              <a:t>ETC</a:t>
            </a:r>
            <a:endParaRPr lang="zh-TW" altLang="en-US" dirty="0"/>
          </a:p>
        </p:txBody>
      </p:sp>
    </p:spTree>
    <p:extLst>
      <p:ext uri="{BB962C8B-B14F-4D97-AF65-F5344CB8AC3E}">
        <p14:creationId xmlns:p14="http://schemas.microsoft.com/office/powerpoint/2010/main" val="8629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ETP, ETF, ETN, </a:t>
            </a:r>
            <a:r>
              <a:rPr lang="zh-TW" altLang="en-US" dirty="0"/>
              <a:t>與 </a:t>
            </a:r>
            <a:r>
              <a:rPr lang="en-US" altLang="zh-TW" dirty="0"/>
              <a:t>ETC </a:t>
            </a:r>
            <a:r>
              <a:rPr lang="zh-TW" altLang="en-US" dirty="0"/>
              <a:t>的架構</a:t>
            </a:r>
          </a:p>
        </p:txBody>
      </p:sp>
      <p:pic>
        <p:nvPicPr>
          <p:cNvPr id="4" name="內容版面配置區 3"/>
          <p:cNvPicPr>
            <a:picLocks noGrp="1" noChangeAspect="1"/>
          </p:cNvPicPr>
          <p:nvPr>
            <p:ph idx="1"/>
          </p:nvPr>
        </p:nvPicPr>
        <p:blipFill>
          <a:blip r:embed="rId2"/>
          <a:stretch>
            <a:fillRect/>
          </a:stretch>
        </p:blipFill>
        <p:spPr>
          <a:xfrm>
            <a:off x="363581" y="1930400"/>
            <a:ext cx="6839748" cy="3490387"/>
          </a:xfrm>
          <a:prstGeom prst="rect">
            <a:avLst/>
          </a:prstGeom>
        </p:spPr>
      </p:pic>
    </p:spTree>
    <p:extLst>
      <p:ext uri="{BB962C8B-B14F-4D97-AF65-F5344CB8AC3E}">
        <p14:creationId xmlns:p14="http://schemas.microsoft.com/office/powerpoint/2010/main" val="368578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全球</a:t>
            </a:r>
            <a:r>
              <a:rPr lang="en-US" altLang="zh-TW" dirty="0" smtClean="0"/>
              <a:t>ETF</a:t>
            </a:r>
            <a:r>
              <a:rPr lang="zh-TW" altLang="en-US" dirty="0" smtClean="0"/>
              <a:t>發展歷史</a:t>
            </a:r>
            <a:endParaRPr lang="zh-TW" altLang="en-US" dirty="0"/>
          </a:p>
        </p:txBody>
      </p:sp>
      <p:sp>
        <p:nvSpPr>
          <p:cNvPr id="3" name="內容版面配置區 2"/>
          <p:cNvSpPr>
            <a:spLocks noGrp="1"/>
          </p:cNvSpPr>
          <p:nvPr>
            <p:ph idx="1"/>
          </p:nvPr>
        </p:nvSpPr>
        <p:spPr>
          <a:xfrm>
            <a:off x="337751" y="1641606"/>
            <a:ext cx="6347714" cy="3880773"/>
          </a:xfrm>
        </p:spPr>
        <p:txBody>
          <a:bodyPr>
            <a:noAutofit/>
          </a:bodyPr>
          <a:lstStyle/>
          <a:p>
            <a:r>
              <a:rPr lang="en-US" altLang="zh-TW" dirty="0"/>
              <a:t>1993 </a:t>
            </a:r>
            <a:r>
              <a:rPr lang="zh-TW" altLang="en-US" dirty="0"/>
              <a:t>年 </a:t>
            </a:r>
            <a:r>
              <a:rPr lang="en-US" altLang="zh-TW" dirty="0"/>
              <a:t>1 </a:t>
            </a:r>
            <a:r>
              <a:rPr lang="zh-TW" altLang="en-US" dirty="0"/>
              <a:t>月</a:t>
            </a:r>
            <a:r>
              <a:rPr lang="en-US" altLang="zh-TW" dirty="0"/>
              <a:t>: </a:t>
            </a:r>
            <a:r>
              <a:rPr lang="zh-TW" altLang="en-US" dirty="0"/>
              <a:t>全球第一檔 </a:t>
            </a:r>
            <a:r>
              <a:rPr lang="en-US" altLang="zh-TW" dirty="0"/>
              <a:t>ETF</a:t>
            </a:r>
            <a:r>
              <a:rPr lang="zh-TW" altLang="en-US" dirty="0"/>
              <a:t>－</a:t>
            </a:r>
            <a:r>
              <a:rPr lang="en-US" altLang="zh-TW" dirty="0"/>
              <a:t>SPDR S&amp;P 500 ETF (</a:t>
            </a:r>
            <a:r>
              <a:rPr lang="zh-TW" altLang="en-US" dirty="0"/>
              <a:t>代碼：</a:t>
            </a:r>
            <a:r>
              <a:rPr lang="en-US" altLang="zh-TW" dirty="0"/>
              <a:t>SPY)</a:t>
            </a:r>
            <a:r>
              <a:rPr lang="zh-TW" altLang="en-US" dirty="0"/>
              <a:t>在美國 上市，也是全球第一檔股票 </a:t>
            </a:r>
            <a:r>
              <a:rPr lang="en-US" altLang="zh-TW" dirty="0"/>
              <a:t>ETF</a:t>
            </a:r>
            <a:r>
              <a:rPr lang="zh-TW" altLang="en-US" dirty="0" smtClean="0"/>
              <a:t>。</a:t>
            </a:r>
            <a:endParaRPr lang="en-US" altLang="zh-TW" dirty="0" smtClean="0"/>
          </a:p>
          <a:p>
            <a:pPr marL="0" indent="0">
              <a:buNone/>
            </a:pPr>
            <a:r>
              <a:rPr lang="zh-TW" altLang="en-US" dirty="0" smtClean="0"/>
              <a:t> </a:t>
            </a:r>
            <a:endParaRPr lang="en-US" altLang="zh-TW" dirty="0" smtClean="0"/>
          </a:p>
          <a:p>
            <a:r>
              <a:rPr lang="en-US" altLang="zh-TW" dirty="0" smtClean="0"/>
              <a:t>1999 </a:t>
            </a:r>
            <a:r>
              <a:rPr lang="zh-TW" altLang="en-US" dirty="0"/>
              <a:t>年 </a:t>
            </a:r>
            <a:r>
              <a:rPr lang="en-US" altLang="zh-TW" dirty="0"/>
              <a:t>11 </a:t>
            </a:r>
            <a:r>
              <a:rPr lang="zh-TW" altLang="en-US" dirty="0"/>
              <a:t>月</a:t>
            </a:r>
            <a:r>
              <a:rPr lang="en-US" altLang="zh-TW" dirty="0"/>
              <a:t>:</a:t>
            </a:r>
            <a:r>
              <a:rPr lang="zh-TW" altLang="en-US" dirty="0"/>
              <a:t>亞洲第一檔股票 </a:t>
            </a:r>
            <a:r>
              <a:rPr lang="en-US" altLang="zh-TW" dirty="0"/>
              <a:t>ETF</a:t>
            </a:r>
            <a:r>
              <a:rPr lang="zh-TW" altLang="en-US" dirty="0"/>
              <a:t>「盈富基金」</a:t>
            </a:r>
            <a:r>
              <a:rPr lang="en-US" altLang="zh-TW" dirty="0"/>
              <a:t>(</a:t>
            </a:r>
            <a:r>
              <a:rPr lang="zh-TW" altLang="en-US" dirty="0"/>
              <a:t>代碼：</a:t>
            </a:r>
            <a:r>
              <a:rPr lang="en-US" altLang="zh-TW" dirty="0"/>
              <a:t>2800)</a:t>
            </a:r>
            <a:r>
              <a:rPr lang="zh-TW" altLang="en-US" dirty="0"/>
              <a:t>在香港掛牌 上市。 </a:t>
            </a:r>
            <a:endParaRPr lang="en-US" altLang="zh-TW" dirty="0" smtClean="0"/>
          </a:p>
          <a:p>
            <a:endParaRPr lang="en-US" altLang="zh-TW" dirty="0" smtClean="0"/>
          </a:p>
          <a:p>
            <a:r>
              <a:rPr lang="en-US" altLang="zh-TW" dirty="0" smtClean="0"/>
              <a:t>2000 </a:t>
            </a:r>
            <a:r>
              <a:rPr lang="zh-TW" altLang="en-US" dirty="0"/>
              <a:t>年 </a:t>
            </a:r>
            <a:r>
              <a:rPr lang="en-US" altLang="zh-TW" dirty="0"/>
              <a:t>1 </a:t>
            </a:r>
            <a:r>
              <a:rPr lang="zh-TW" altLang="en-US" dirty="0"/>
              <a:t>月</a:t>
            </a:r>
            <a:r>
              <a:rPr lang="en-US" altLang="zh-TW" dirty="0"/>
              <a:t>: </a:t>
            </a:r>
            <a:r>
              <a:rPr lang="zh-TW" altLang="en-US" dirty="0"/>
              <a:t>第一檔 </a:t>
            </a:r>
            <a:r>
              <a:rPr lang="en-US" altLang="zh-TW" dirty="0"/>
              <a:t>REITs ETF</a:t>
            </a:r>
            <a:r>
              <a:rPr lang="zh-TW" altLang="en-US" dirty="0"/>
              <a:t>：</a:t>
            </a:r>
            <a:r>
              <a:rPr lang="en-US" altLang="zh-TW" dirty="0" err="1"/>
              <a:t>iShares</a:t>
            </a:r>
            <a:r>
              <a:rPr lang="en-US" altLang="zh-TW" dirty="0"/>
              <a:t> </a:t>
            </a:r>
            <a:r>
              <a:rPr lang="zh-TW" altLang="en-US" dirty="0"/>
              <a:t>美國房地產 </a:t>
            </a:r>
            <a:r>
              <a:rPr lang="en-US" altLang="zh-TW" dirty="0"/>
              <a:t>ETF (</a:t>
            </a:r>
            <a:r>
              <a:rPr lang="zh-TW" altLang="en-US" dirty="0"/>
              <a:t>代碼：</a:t>
            </a:r>
            <a:r>
              <a:rPr lang="en-US" altLang="zh-TW" dirty="0"/>
              <a:t>IYR) </a:t>
            </a:r>
            <a:r>
              <a:rPr lang="zh-TW" altLang="en-US" dirty="0"/>
              <a:t>在 美國掛牌，也是全球第一檔房地產 </a:t>
            </a:r>
            <a:r>
              <a:rPr lang="en-US" altLang="zh-TW" dirty="0"/>
              <a:t>ETF</a:t>
            </a:r>
            <a:r>
              <a:rPr lang="zh-TW" altLang="en-US" dirty="0"/>
              <a:t>。 </a:t>
            </a:r>
            <a:endParaRPr lang="en-US" altLang="zh-TW" dirty="0" smtClean="0"/>
          </a:p>
          <a:p>
            <a:endParaRPr lang="en-US" altLang="zh-TW" dirty="0" smtClean="0"/>
          </a:p>
          <a:p>
            <a:r>
              <a:rPr lang="en-US" altLang="zh-TW" dirty="0" smtClean="0"/>
              <a:t>2002</a:t>
            </a:r>
            <a:r>
              <a:rPr lang="zh-TW" altLang="en-US" dirty="0"/>
              <a:t>年</a:t>
            </a:r>
            <a:r>
              <a:rPr lang="en-US" altLang="zh-TW" dirty="0"/>
              <a:t>: </a:t>
            </a:r>
            <a:r>
              <a:rPr lang="zh-TW" altLang="en-US" dirty="0"/>
              <a:t>第一檔債券</a:t>
            </a:r>
            <a:r>
              <a:rPr lang="en-US" altLang="zh-TW" dirty="0"/>
              <a:t>ETF</a:t>
            </a:r>
            <a:r>
              <a:rPr lang="zh-TW" altLang="en-US" dirty="0"/>
              <a:t>：</a:t>
            </a:r>
            <a:r>
              <a:rPr lang="en-US" altLang="zh-TW" dirty="0" err="1"/>
              <a:t>iShares</a:t>
            </a:r>
            <a:r>
              <a:rPr lang="zh-TW" altLang="en-US" dirty="0"/>
              <a:t>於當年推出美國公債</a:t>
            </a:r>
            <a:r>
              <a:rPr lang="en-US" altLang="zh-TW" dirty="0"/>
              <a:t>ETF</a:t>
            </a:r>
            <a:r>
              <a:rPr lang="zh-TW" altLang="en-US" dirty="0"/>
              <a:t>在美國掛牌， 全球第一檔債券 </a:t>
            </a:r>
            <a:r>
              <a:rPr lang="en-US" altLang="zh-TW" dirty="0"/>
              <a:t>ETF</a:t>
            </a:r>
            <a:r>
              <a:rPr lang="zh-TW" altLang="en-US" dirty="0"/>
              <a:t>。 </a:t>
            </a:r>
            <a:endParaRPr lang="en-US" altLang="zh-TW" dirty="0" smtClean="0"/>
          </a:p>
          <a:p>
            <a:endParaRPr lang="en-US" altLang="zh-TW" dirty="0" smtClean="0"/>
          </a:p>
          <a:p>
            <a:r>
              <a:rPr lang="en-US" altLang="zh-TW" dirty="0" smtClean="0"/>
              <a:t>2002 </a:t>
            </a:r>
            <a:r>
              <a:rPr lang="zh-TW" altLang="en-US" dirty="0"/>
              <a:t>年 </a:t>
            </a:r>
            <a:r>
              <a:rPr lang="en-US" altLang="zh-TW" dirty="0"/>
              <a:t>7 </a:t>
            </a:r>
            <a:r>
              <a:rPr lang="zh-TW" altLang="en-US" dirty="0"/>
              <a:t>月</a:t>
            </a:r>
            <a:r>
              <a:rPr lang="en-US" altLang="zh-TW" dirty="0"/>
              <a:t>: </a:t>
            </a:r>
            <a:r>
              <a:rPr lang="zh-TW" altLang="en-US" dirty="0"/>
              <a:t>第一檔公司債券 </a:t>
            </a:r>
            <a:r>
              <a:rPr lang="en-US" altLang="zh-TW" dirty="0"/>
              <a:t>ETF </a:t>
            </a:r>
            <a:r>
              <a:rPr lang="en-US" altLang="zh-TW" dirty="0" err="1"/>
              <a:t>iShares</a:t>
            </a:r>
            <a:r>
              <a:rPr lang="en-US" altLang="zh-TW" dirty="0"/>
              <a:t> </a:t>
            </a:r>
            <a:r>
              <a:rPr lang="en-US" altLang="zh-TW" dirty="0" err="1"/>
              <a:t>iBoxx</a:t>
            </a:r>
            <a:r>
              <a:rPr lang="en-US" altLang="zh-TW" dirty="0"/>
              <a:t> $ Investment Grade Corporate Bond ETF </a:t>
            </a:r>
            <a:r>
              <a:rPr lang="zh-TW" altLang="en-US" dirty="0"/>
              <a:t>發行 </a:t>
            </a:r>
            <a:endParaRPr lang="en-US" altLang="zh-TW" dirty="0" smtClean="0"/>
          </a:p>
        </p:txBody>
      </p:sp>
    </p:spTree>
    <p:extLst>
      <p:ext uri="{BB962C8B-B14F-4D97-AF65-F5344CB8AC3E}">
        <p14:creationId xmlns:p14="http://schemas.microsoft.com/office/powerpoint/2010/main" val="192998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全球</a:t>
            </a:r>
            <a:r>
              <a:rPr lang="en-US" altLang="zh-TW" dirty="0"/>
              <a:t>ETF</a:t>
            </a:r>
            <a:r>
              <a:rPr lang="zh-TW" altLang="en-US" dirty="0"/>
              <a:t>發展</a:t>
            </a:r>
            <a:r>
              <a:rPr lang="zh-TW" altLang="en-US" dirty="0" smtClean="0"/>
              <a:t>歷史</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313037" y="1802244"/>
            <a:ext cx="6347714" cy="3880773"/>
          </a:xfrm>
        </p:spPr>
        <p:txBody>
          <a:bodyPr>
            <a:noAutofit/>
          </a:bodyPr>
          <a:lstStyle/>
          <a:p>
            <a:r>
              <a:rPr lang="en-US" altLang="zh-TW" dirty="0"/>
              <a:t>2003 </a:t>
            </a:r>
            <a:r>
              <a:rPr lang="zh-TW" altLang="en-US" dirty="0"/>
              <a:t>年 </a:t>
            </a:r>
            <a:r>
              <a:rPr lang="en-US" altLang="zh-TW" dirty="0"/>
              <a:t>6 </a:t>
            </a:r>
            <a:r>
              <a:rPr lang="zh-TW" altLang="en-US" dirty="0"/>
              <a:t>月</a:t>
            </a:r>
            <a:r>
              <a:rPr lang="en-US" altLang="zh-TW" dirty="0"/>
              <a:t>: </a:t>
            </a:r>
            <a:r>
              <a:rPr lang="zh-TW" altLang="en-US" dirty="0"/>
              <a:t>台灣也加入了 </a:t>
            </a:r>
            <a:r>
              <a:rPr lang="en-US" altLang="zh-TW" dirty="0"/>
              <a:t>ETF </a:t>
            </a:r>
            <a:r>
              <a:rPr lang="zh-TW" altLang="en-US" dirty="0"/>
              <a:t>的行列，國內第一檔 </a:t>
            </a:r>
            <a:r>
              <a:rPr lang="en-US" altLang="zh-TW" dirty="0"/>
              <a:t>ETF</a:t>
            </a:r>
            <a:r>
              <a:rPr lang="zh-TW" altLang="en-US" dirty="0"/>
              <a:t>「寶來台灣卓 越 </a:t>
            </a:r>
            <a:r>
              <a:rPr lang="en-US" altLang="zh-TW" dirty="0"/>
              <a:t>50 </a:t>
            </a:r>
            <a:r>
              <a:rPr lang="zh-TW" altLang="en-US" dirty="0"/>
              <a:t>基金」</a:t>
            </a:r>
            <a:r>
              <a:rPr lang="en-US" altLang="zh-TW" dirty="0"/>
              <a:t>(</a:t>
            </a:r>
            <a:r>
              <a:rPr lang="zh-TW" altLang="en-US" dirty="0"/>
              <a:t>代碼：</a:t>
            </a:r>
            <a:r>
              <a:rPr lang="en-US" altLang="zh-TW" dirty="0"/>
              <a:t>0050)</a:t>
            </a:r>
            <a:r>
              <a:rPr lang="zh-TW" altLang="en-US" dirty="0"/>
              <a:t>在台灣交易所掛牌上市，也是國內第一檔股票 </a:t>
            </a:r>
            <a:r>
              <a:rPr lang="en-US" altLang="zh-TW" dirty="0"/>
              <a:t>ETF</a:t>
            </a:r>
            <a:r>
              <a:rPr lang="zh-TW" altLang="en-US" dirty="0"/>
              <a:t>。</a:t>
            </a:r>
          </a:p>
          <a:p>
            <a:endParaRPr lang="en-US" altLang="zh-TW" dirty="0" smtClean="0"/>
          </a:p>
          <a:p>
            <a:r>
              <a:rPr lang="en-US" altLang="zh-TW" dirty="0" smtClean="0"/>
              <a:t>2004 </a:t>
            </a:r>
            <a:r>
              <a:rPr lang="zh-TW" altLang="en-US" dirty="0"/>
              <a:t>年 </a:t>
            </a:r>
            <a:r>
              <a:rPr lang="en-US" altLang="zh-TW" dirty="0"/>
              <a:t>11 </a:t>
            </a:r>
            <a:r>
              <a:rPr lang="zh-TW" altLang="en-US" dirty="0"/>
              <a:t>月</a:t>
            </a:r>
            <a:r>
              <a:rPr lang="en-US" altLang="zh-TW" dirty="0"/>
              <a:t>: </a:t>
            </a:r>
            <a:r>
              <a:rPr lang="zh-TW" altLang="en-US" dirty="0"/>
              <a:t>第一檔黃金 </a:t>
            </a:r>
            <a:r>
              <a:rPr lang="en-US" altLang="zh-TW" dirty="0"/>
              <a:t>ETF</a:t>
            </a:r>
            <a:r>
              <a:rPr lang="zh-TW" altLang="en-US" dirty="0"/>
              <a:t>：</a:t>
            </a:r>
            <a:r>
              <a:rPr lang="en-US" altLang="zh-TW" dirty="0"/>
              <a:t>SPDR </a:t>
            </a:r>
            <a:r>
              <a:rPr lang="zh-TW" altLang="en-US" dirty="0"/>
              <a:t>黃金 </a:t>
            </a:r>
            <a:r>
              <a:rPr lang="en-US" altLang="zh-TW" dirty="0"/>
              <a:t>ETF (</a:t>
            </a:r>
            <a:r>
              <a:rPr lang="zh-TW" altLang="en-US" dirty="0"/>
              <a:t>代碼：</a:t>
            </a:r>
            <a:r>
              <a:rPr lang="en-US" altLang="zh-TW" dirty="0"/>
              <a:t>GLD)</a:t>
            </a:r>
            <a:r>
              <a:rPr lang="zh-TW" altLang="en-US" dirty="0"/>
              <a:t>在美國掛 牌，全球第一檔商品 </a:t>
            </a:r>
            <a:r>
              <a:rPr lang="en-US" altLang="zh-TW" dirty="0"/>
              <a:t>ETF</a:t>
            </a:r>
            <a:r>
              <a:rPr lang="zh-TW" altLang="en-US" dirty="0"/>
              <a:t>。 </a:t>
            </a:r>
            <a:endParaRPr lang="en-US" altLang="zh-TW" dirty="0" smtClean="0"/>
          </a:p>
          <a:p>
            <a:endParaRPr lang="en-US" altLang="zh-TW" dirty="0" smtClean="0"/>
          </a:p>
          <a:p>
            <a:r>
              <a:rPr lang="en-US" altLang="zh-TW" dirty="0" smtClean="0"/>
              <a:t>2005 </a:t>
            </a:r>
            <a:r>
              <a:rPr lang="zh-TW" altLang="en-US" dirty="0"/>
              <a:t>年 </a:t>
            </a:r>
            <a:r>
              <a:rPr lang="en-US" altLang="zh-TW" dirty="0"/>
              <a:t>12 </a:t>
            </a:r>
            <a:r>
              <a:rPr lang="zh-TW" altLang="en-US" dirty="0"/>
              <a:t>月</a:t>
            </a:r>
            <a:r>
              <a:rPr lang="en-US" altLang="zh-TW" dirty="0"/>
              <a:t>: </a:t>
            </a:r>
            <a:r>
              <a:rPr lang="zh-TW" altLang="en-US" dirty="0"/>
              <a:t>第一檔匯率 </a:t>
            </a:r>
            <a:r>
              <a:rPr lang="en-US" altLang="zh-TW" dirty="0"/>
              <a:t>ETF</a:t>
            </a:r>
            <a:r>
              <a:rPr lang="zh-TW" altLang="en-US" dirty="0"/>
              <a:t>：</a:t>
            </a:r>
            <a:r>
              <a:rPr lang="en-US" altLang="zh-TW" dirty="0" err="1"/>
              <a:t>Currencyshares</a:t>
            </a:r>
            <a:r>
              <a:rPr lang="en-US" altLang="zh-TW" dirty="0"/>
              <a:t> </a:t>
            </a:r>
            <a:r>
              <a:rPr lang="zh-TW" altLang="en-US" dirty="0"/>
              <a:t>歐元 </a:t>
            </a:r>
            <a:r>
              <a:rPr lang="en-US" altLang="zh-TW" dirty="0"/>
              <a:t>ETF (</a:t>
            </a:r>
            <a:r>
              <a:rPr lang="zh-TW" altLang="en-US" dirty="0"/>
              <a:t>代碼：</a:t>
            </a:r>
            <a:r>
              <a:rPr lang="en-US" altLang="zh-TW" dirty="0"/>
              <a:t>FXE) </a:t>
            </a:r>
            <a:r>
              <a:rPr lang="zh-TW" altLang="en-US" dirty="0"/>
              <a:t>在 美國掛牌，全球第一檔匯率 </a:t>
            </a:r>
            <a:r>
              <a:rPr lang="en-US" altLang="zh-TW" dirty="0"/>
              <a:t>ETF</a:t>
            </a:r>
            <a:r>
              <a:rPr lang="zh-TW" altLang="en-US" dirty="0" smtClean="0"/>
              <a:t>。</a:t>
            </a:r>
            <a:endParaRPr lang="en-US" altLang="zh-TW" dirty="0" smtClean="0"/>
          </a:p>
          <a:p>
            <a:pPr marL="0" indent="0">
              <a:buNone/>
            </a:pPr>
            <a:r>
              <a:rPr lang="zh-TW" altLang="en-US" dirty="0" smtClean="0"/>
              <a:t> </a:t>
            </a:r>
            <a:endParaRPr lang="en-US" altLang="zh-TW" dirty="0" smtClean="0"/>
          </a:p>
          <a:p>
            <a:r>
              <a:rPr lang="en-US" altLang="zh-TW" dirty="0" smtClean="0"/>
              <a:t>2006 </a:t>
            </a:r>
            <a:r>
              <a:rPr lang="zh-TW" altLang="en-US" dirty="0"/>
              <a:t>年</a:t>
            </a:r>
            <a:r>
              <a:rPr lang="en-US" altLang="zh-TW" dirty="0"/>
              <a:t>: </a:t>
            </a:r>
            <a:r>
              <a:rPr lang="zh-TW" altLang="en-US" dirty="0"/>
              <a:t>第一檔槓桿型 </a:t>
            </a:r>
            <a:r>
              <a:rPr lang="en-US" altLang="zh-TW" dirty="0"/>
              <a:t>ETF</a:t>
            </a:r>
            <a:r>
              <a:rPr lang="zh-TW" altLang="en-US" dirty="0"/>
              <a:t>：</a:t>
            </a:r>
            <a:r>
              <a:rPr lang="en-US" altLang="zh-TW" dirty="0" err="1"/>
              <a:t>Proshares</a:t>
            </a:r>
            <a:r>
              <a:rPr lang="en-US" altLang="zh-TW" dirty="0"/>
              <a:t> </a:t>
            </a:r>
            <a:r>
              <a:rPr lang="zh-TW" altLang="en-US" dirty="0"/>
              <a:t>於當年推出許多槓桿及放空型 </a:t>
            </a:r>
            <a:r>
              <a:rPr lang="en-US" altLang="zh-TW" dirty="0"/>
              <a:t>ETF </a:t>
            </a:r>
            <a:r>
              <a:rPr lang="zh-TW" altLang="en-US" dirty="0"/>
              <a:t>在美國掛牌，全球第一檔槓桿型 </a:t>
            </a:r>
            <a:r>
              <a:rPr lang="en-US" altLang="zh-TW" dirty="0"/>
              <a:t>ETF </a:t>
            </a:r>
            <a:r>
              <a:rPr lang="zh-TW" altLang="en-US" dirty="0"/>
              <a:t>與放空型 </a:t>
            </a:r>
            <a:r>
              <a:rPr lang="en-US" altLang="zh-TW" dirty="0"/>
              <a:t>ETF </a:t>
            </a:r>
            <a:r>
              <a:rPr lang="zh-TW" altLang="en-US" dirty="0"/>
              <a:t>都在這年推出。 </a:t>
            </a:r>
          </a:p>
        </p:txBody>
      </p:sp>
    </p:spTree>
    <p:extLst>
      <p:ext uri="{BB962C8B-B14F-4D97-AF65-F5344CB8AC3E}">
        <p14:creationId xmlns:p14="http://schemas.microsoft.com/office/powerpoint/2010/main" val="409312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ETF </a:t>
            </a:r>
            <a:r>
              <a:rPr lang="zh-TW" altLang="en-US" dirty="0"/>
              <a:t>與 </a:t>
            </a:r>
            <a:r>
              <a:rPr lang="en-US" altLang="zh-TW" dirty="0"/>
              <a:t>ETN </a:t>
            </a:r>
            <a:r>
              <a:rPr lang="zh-TW" altLang="en-US" dirty="0"/>
              <a:t>從 </a:t>
            </a:r>
            <a:r>
              <a:rPr lang="en-US" altLang="zh-TW" dirty="0"/>
              <a:t>2000 </a:t>
            </a:r>
            <a:r>
              <a:rPr lang="zh-TW" altLang="en-US" dirty="0"/>
              <a:t>至 </a:t>
            </a:r>
            <a:r>
              <a:rPr lang="en-US" altLang="zh-TW" dirty="0"/>
              <a:t>2015 </a:t>
            </a:r>
            <a:r>
              <a:rPr lang="zh-TW" altLang="en-US" dirty="0"/>
              <a:t>年第三季的成長量</a:t>
            </a:r>
          </a:p>
        </p:txBody>
      </p:sp>
      <p:pic>
        <p:nvPicPr>
          <p:cNvPr id="4" name="內容版面配置區 3"/>
          <p:cNvPicPr>
            <a:picLocks noGrp="1" noChangeAspect="1"/>
          </p:cNvPicPr>
          <p:nvPr>
            <p:ph idx="1"/>
          </p:nvPr>
        </p:nvPicPr>
        <p:blipFill>
          <a:blip r:embed="rId2"/>
          <a:stretch>
            <a:fillRect/>
          </a:stretch>
        </p:blipFill>
        <p:spPr>
          <a:xfrm>
            <a:off x="609599" y="2022455"/>
            <a:ext cx="5912872" cy="4588389"/>
          </a:xfrm>
          <a:prstGeom prst="rect">
            <a:avLst/>
          </a:prstGeom>
        </p:spPr>
      </p:pic>
    </p:spTree>
    <p:extLst>
      <p:ext uri="{BB962C8B-B14F-4D97-AF65-F5344CB8AC3E}">
        <p14:creationId xmlns:p14="http://schemas.microsoft.com/office/powerpoint/2010/main" val="258415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61189" y="179774"/>
            <a:ext cx="1371600" cy="5899750"/>
          </a:xfrm>
        </p:spPr>
        <p:txBody>
          <a:bodyPr/>
          <a:lstStyle/>
          <a:p>
            <a:r>
              <a:rPr lang="zh-TW" altLang="en-US" dirty="0" smtClean="0">
                <a:solidFill>
                  <a:srgbClr val="FF0000"/>
                </a:solidFill>
              </a:rPr>
              <a:t>全球前</a:t>
            </a:r>
            <a:r>
              <a:rPr lang="en-US" altLang="zh-TW" dirty="0" smtClean="0">
                <a:solidFill>
                  <a:srgbClr val="FF0000"/>
                </a:solidFill>
              </a:rPr>
              <a:t>10</a:t>
            </a:r>
            <a:r>
              <a:rPr lang="zh-TW" altLang="en-US" dirty="0" smtClean="0">
                <a:solidFill>
                  <a:srgbClr val="FF0000"/>
                </a:solidFill>
              </a:rPr>
              <a:t>大</a:t>
            </a:r>
            <a:r>
              <a:rPr lang="en-US" altLang="zh-TW" dirty="0" smtClean="0">
                <a:solidFill>
                  <a:srgbClr val="FF0000"/>
                </a:solidFill>
              </a:rPr>
              <a:t>ETF</a:t>
            </a:r>
            <a:br>
              <a:rPr lang="en-US" altLang="zh-TW" dirty="0" smtClean="0">
                <a:solidFill>
                  <a:srgbClr val="FF0000"/>
                </a:solidFill>
              </a:rPr>
            </a:br>
            <a:r>
              <a:rPr lang="en-US" altLang="zh-TW" dirty="0" smtClean="0">
                <a:solidFill>
                  <a:srgbClr val="FF0000"/>
                </a:solidFill>
              </a:rPr>
              <a:t>(2015)</a:t>
            </a:r>
            <a:endParaRPr lang="zh-TW" altLang="en-US" dirty="0">
              <a:solidFill>
                <a:srgbClr val="FF0000"/>
              </a:solidFill>
            </a:endParaRPr>
          </a:p>
        </p:txBody>
      </p:sp>
      <p:pic>
        <p:nvPicPr>
          <p:cNvPr id="4" name="內容版面配置區 3"/>
          <p:cNvPicPr>
            <a:picLocks noGrp="1" noChangeAspect="1"/>
          </p:cNvPicPr>
          <p:nvPr>
            <p:ph idx="1"/>
          </p:nvPr>
        </p:nvPicPr>
        <p:blipFill>
          <a:blip r:embed="rId2"/>
          <a:stretch>
            <a:fillRect/>
          </a:stretch>
        </p:blipFill>
        <p:spPr>
          <a:xfrm>
            <a:off x="0" y="0"/>
            <a:ext cx="7431532" cy="6858000"/>
          </a:xfrm>
          <a:prstGeom prst="rect">
            <a:avLst/>
          </a:prstGeom>
        </p:spPr>
      </p:pic>
    </p:spTree>
    <p:extLst>
      <p:ext uri="{BB962C8B-B14F-4D97-AF65-F5344CB8AC3E}">
        <p14:creationId xmlns:p14="http://schemas.microsoft.com/office/powerpoint/2010/main" val="3719212774"/>
      </p:ext>
    </p:extLst>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833</TotalTime>
  <Words>2029</Words>
  <Application>Microsoft Office PowerPoint</Application>
  <PresentationFormat>如螢幕大小 (4:3)</PresentationFormat>
  <Paragraphs>139</Paragraphs>
  <Slides>33</Slides>
  <Notes>0</Notes>
  <HiddenSlides>2</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33</vt:i4>
      </vt:variant>
    </vt:vector>
  </HeadingPairs>
  <TitlesOfParts>
    <vt:vector size="39" baseType="lpstr">
      <vt:lpstr>微軟正黑體</vt:lpstr>
      <vt:lpstr>新細明體</vt:lpstr>
      <vt:lpstr>Arial</vt:lpstr>
      <vt:lpstr>Trebuchet MS</vt:lpstr>
      <vt:lpstr>Wingdings 3</vt:lpstr>
      <vt:lpstr>多面向</vt:lpstr>
      <vt:lpstr>ETN（Exchange Traded Notes）之介紹</vt:lpstr>
      <vt:lpstr>台灣證券市場「指數投資證券」（Exchange Traded Note）， 首批10檔於2019年4月30日掛牌</vt:lpstr>
      <vt:lpstr>ETP(Exchange Traded Products)</vt:lpstr>
      <vt:lpstr>ETP(續)</vt:lpstr>
      <vt:lpstr>ETP, ETF, ETN, 與 ETC 的架構</vt:lpstr>
      <vt:lpstr>全球ETF發展歷史</vt:lpstr>
      <vt:lpstr>全球ETF發展歷史(續)</vt:lpstr>
      <vt:lpstr>ETF 與 ETN 從 2000 至 2015 年第三季的成長量</vt:lpstr>
      <vt:lpstr>全球前10大ETF (2015)</vt:lpstr>
      <vt:lpstr>台灣ETF的主要分類</vt:lpstr>
      <vt:lpstr>2015年台灣前10大ETF</vt:lpstr>
      <vt:lpstr>為什麼要發展ETN</vt:lpstr>
      <vt:lpstr>Exchange Traded Notes</vt:lpstr>
      <vt:lpstr>ETN 與傳統的 ETF 不同</vt:lpstr>
      <vt:lpstr>ETF 與 ETN 的比較</vt:lpstr>
      <vt:lpstr>ETF 與 ETN 的比較</vt:lpstr>
      <vt:lpstr>全球ETN發展歷史</vt:lpstr>
      <vt:lpstr>ETN的主要種類</vt:lpstr>
      <vt:lpstr>證交所掛牌的ETN</vt:lpstr>
      <vt:lpstr>櫃買中心掛牌的ETN</vt:lpstr>
      <vt:lpstr>ETN信用風險例子</vt:lpstr>
      <vt:lpstr>ETN的折價與溢價</vt:lpstr>
      <vt:lpstr>ETF的發行與交易架構</vt:lpstr>
      <vt:lpstr>ETN投資人換得現金方式</vt:lpstr>
      <vt:lpstr>對投資理財大眾而言，「資產配置」真是一個很無趣的主題</vt:lpstr>
      <vt:lpstr>資產配置</vt:lpstr>
      <vt:lpstr>資產配置投資策略</vt:lpstr>
      <vt:lpstr>分散風險</vt:lpstr>
      <vt:lpstr>假設有防曬油公司、太陽眼鏡公司、雨傘公司</vt:lpstr>
      <vt:lpstr>投資相關性高的公司</vt:lpstr>
      <vt:lpstr>投資相關性低的公司</vt:lpstr>
      <vt:lpstr>PowerPoint 簡報</vt:lpstr>
      <vt:lpstr>人生就像滾雪球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ETN（Exchange Traded Notes） 發展歷程、現況與發行規範之介紹</dc:title>
  <dc:creator>Scott Wu</dc:creator>
  <cp:lastModifiedBy>窮山惡水</cp:lastModifiedBy>
  <cp:revision>48</cp:revision>
  <dcterms:created xsi:type="dcterms:W3CDTF">2015-07-10T04:55:12Z</dcterms:created>
  <dcterms:modified xsi:type="dcterms:W3CDTF">2019-05-04T13:23:19Z</dcterms:modified>
</cp:coreProperties>
</file>